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9" r:id="rId1"/>
  </p:sldMasterIdLst>
  <p:notesMasterIdLst>
    <p:notesMasterId r:id="rId35"/>
  </p:notesMasterIdLst>
  <p:sldIdLst>
    <p:sldId id="335" r:id="rId2"/>
    <p:sldId id="382" r:id="rId3"/>
    <p:sldId id="412" r:id="rId4"/>
    <p:sldId id="413" r:id="rId5"/>
    <p:sldId id="383" r:id="rId6"/>
    <p:sldId id="384" r:id="rId7"/>
    <p:sldId id="394" r:id="rId8"/>
    <p:sldId id="385" r:id="rId9"/>
    <p:sldId id="405" r:id="rId10"/>
    <p:sldId id="406" r:id="rId11"/>
    <p:sldId id="386" r:id="rId12"/>
    <p:sldId id="387" r:id="rId13"/>
    <p:sldId id="404" r:id="rId14"/>
    <p:sldId id="388" r:id="rId15"/>
    <p:sldId id="408" r:id="rId16"/>
    <p:sldId id="414" r:id="rId17"/>
    <p:sldId id="390" r:id="rId18"/>
    <p:sldId id="395" r:id="rId19"/>
    <p:sldId id="396" r:id="rId20"/>
    <p:sldId id="397" r:id="rId21"/>
    <p:sldId id="409" r:id="rId22"/>
    <p:sldId id="410" r:id="rId23"/>
    <p:sldId id="411" r:id="rId24"/>
    <p:sldId id="398" r:id="rId25"/>
    <p:sldId id="399" r:id="rId26"/>
    <p:sldId id="400" r:id="rId27"/>
    <p:sldId id="401" r:id="rId28"/>
    <p:sldId id="402" r:id="rId29"/>
    <p:sldId id="403" r:id="rId30"/>
    <p:sldId id="339" r:id="rId31"/>
    <p:sldId id="365" r:id="rId32"/>
    <p:sldId id="407" r:id="rId33"/>
    <p:sldId id="300" r:id="rId34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제목 없는 구역" id="{14D6A29F-69FE-43CF-8DC8-6F4D7BCF53E2}">
          <p14:sldIdLst>
            <p14:sldId id="335"/>
            <p14:sldId id="382"/>
            <p14:sldId id="412"/>
            <p14:sldId id="413"/>
            <p14:sldId id="383"/>
            <p14:sldId id="384"/>
            <p14:sldId id="394"/>
            <p14:sldId id="385"/>
            <p14:sldId id="405"/>
            <p14:sldId id="406"/>
            <p14:sldId id="386"/>
            <p14:sldId id="387"/>
            <p14:sldId id="404"/>
            <p14:sldId id="388"/>
            <p14:sldId id="408"/>
            <p14:sldId id="414"/>
            <p14:sldId id="390"/>
            <p14:sldId id="395"/>
            <p14:sldId id="396"/>
            <p14:sldId id="397"/>
            <p14:sldId id="409"/>
            <p14:sldId id="410"/>
            <p14:sldId id="411"/>
            <p14:sldId id="398"/>
            <p14:sldId id="399"/>
            <p14:sldId id="400"/>
            <p14:sldId id="401"/>
            <p14:sldId id="402"/>
            <p14:sldId id="403"/>
            <p14:sldId id="339"/>
            <p14:sldId id="365"/>
            <p14:sldId id="407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BDB"/>
    <a:srgbClr val="FDFCF7"/>
    <a:srgbClr val="E87B1E"/>
    <a:srgbClr val="0066B3"/>
    <a:srgbClr val="FFF1D9"/>
    <a:srgbClr val="D8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어두운 스타일 2 - 강조 3/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6370" autoAdjust="0"/>
  </p:normalViewPr>
  <p:slideViewPr>
    <p:cSldViewPr>
      <p:cViewPr varScale="1">
        <p:scale>
          <a:sx n="111" d="100"/>
          <a:sy n="111" d="100"/>
        </p:scale>
        <p:origin x="1644" y="108"/>
      </p:cViewPr>
      <p:guideLst>
        <p:guide orient="horz" pos="2157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937"/>
          </a:xfrm>
          <a:prstGeom prst="rect">
            <a:avLst/>
          </a:prstGeom>
        </p:spPr>
        <p:txBody>
          <a:bodyPr vert="horz" lIns="90955" tIns="45477" rIns="90955" bIns="45477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5937"/>
          </a:xfrm>
          <a:prstGeom prst="rect">
            <a:avLst/>
          </a:prstGeom>
        </p:spPr>
        <p:txBody>
          <a:bodyPr vert="horz" lIns="90955" tIns="45477" rIns="90955" bIns="45477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B86C7E7-26AC-4E23-A8C8-CAEE7B2121EC}" type="datetime1">
              <a:rPr lang="ko-KR" altLang="en-US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55" tIns="45477" rIns="90955" bIns="45477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351"/>
            <a:ext cx="5438140" cy="4466592"/>
          </a:xfrm>
          <a:prstGeom prst="rect">
            <a:avLst/>
          </a:prstGeom>
        </p:spPr>
        <p:txBody>
          <a:bodyPr vert="horz" lIns="90955" tIns="45477" rIns="90955" bIns="45477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120"/>
            <a:ext cx="2945659" cy="495936"/>
          </a:xfrm>
          <a:prstGeom prst="rect">
            <a:avLst/>
          </a:prstGeom>
        </p:spPr>
        <p:txBody>
          <a:bodyPr vert="horz" lIns="90955" tIns="45477" rIns="90955" bIns="45477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9120"/>
            <a:ext cx="2945659" cy="495936"/>
          </a:xfrm>
          <a:prstGeom prst="rect">
            <a:avLst/>
          </a:prstGeom>
        </p:spPr>
        <p:txBody>
          <a:bodyPr vert="horz" lIns="90955" tIns="45477" rIns="90955" bIns="45477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8974B9A-9277-456A-89F2-EE40E08CFD5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887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446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313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6539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271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46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22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/>
          </a:ln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ko-KR" altLang="en-US"/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>
          <a:ln>
            <a:miter/>
          </a:ln>
        </p:spPr>
        <p:txBody>
          <a:bodyPr wrap="square" anchorCtr="0">
            <a:prstTxWarp prst="textNoShape">
              <a:avLst/>
            </a:prstTxWarp>
          </a:bodyPr>
          <a:lstStyle/>
          <a:p>
            <a:pPr defTabSz="908233">
              <a:spcBef>
                <a:spcPct val="0"/>
              </a:spcBef>
              <a:spcAft>
                <a:spcPct val="0"/>
              </a:spcAft>
              <a:defRPr/>
            </a:pPr>
            <a:fld id="{125E3BF1-9026-458A-8670-36D3B79C627E}" type="slidenum">
              <a:rPr lang="en-US" altLang="en-US">
                <a:solidFill>
                  <a:prstClr val="black"/>
                </a:solidFill>
                <a:latin typeface="맑은 고딕"/>
              </a:rPr>
              <a:pPr defTabSz="908233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en-US">
              <a:solidFill>
                <a:prstClr val="black"/>
              </a:solidFill>
              <a:latin typeface="맑은 고딕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D0AF1-8789-4958-8A46-394EE0541CA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135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90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525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4747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357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473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79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74B9A-9277-456A-89F2-EE40E08CFD55}" type="slidenum">
              <a:rPr lang="ko-KR" altLang="en-US" smtClean="0"/>
              <a:pPr>
                <a:defRPr/>
              </a:pPr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942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524AC4-38C9-8261-0C64-9B19684DE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3DAE3AA-44F4-DEE9-B8C4-849E64142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C6F67B-B55F-AFF3-5A72-7F4F04D9F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ABC932-EA3E-4123-9E65-1D12116C473A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99F3FFA-97B1-FAFB-428E-2E7D02F5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A6265D-5020-68BF-040B-966DD696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A91E5-2F22-40EB-8683-B508E9D62AB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31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CCFEC-F710-B7D8-6656-CB2C79C3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D8F1D1E-C1A4-B2EB-75DC-4B2642CBF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B275D9-21F5-4B96-EB95-98F202C5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03C2DA-EB00-4031-8ABC-4149262C4E3A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D62473D-E414-D9CF-EEEC-2DF29CA9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95F5C-B1ED-14B1-2BC2-4E39D31B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DF6A4-4026-434A-8FF1-AD58964F9F77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43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37DD709-8A80-E351-2EEB-E8262953D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141BA80-8476-2594-98AE-DE9E8EB67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DBBA79-02A6-4384-1D48-662B8E39F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FAD055-7201-4B9D-9EDA-9090EA60D037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F490B6-E1C3-9400-60D8-901424EC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BCE97CA-BB2E-2624-BA12-FE5F398C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ABABA-E4A8-49AB-94B5-6EF7188FAE48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79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0BFF02-E9F9-8154-796A-3E01E801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0459DC-508C-CDFE-69E2-4A935CA6F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15E3CE2-4013-75F9-1793-C1BC52AC6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1736B0-3ED5-45BE-9B76-3C5BAE0A1835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FDDB0B2-9DE0-6886-27B0-18C38687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AF30C-9BB2-6BE3-A80E-0FC793F7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F3486-83C9-414C-812A-AC191DE87B48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298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45E339-A5F6-AC3F-C44E-C922BA99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BA2A5C-D85C-0A13-82FF-3C8226F46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7D84A2-DBC8-16A3-A4D8-031D466A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73BE55-BD5E-47C3-8B61-F8AECB9666E1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0D315EF-86FE-EDF8-D2D5-1B4327B69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20E745-0120-90CF-E83F-5C6754C7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265F5-128B-47DC-B12D-3F5C52C55713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308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E65E1D-BDE2-6031-4488-844753A7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43B06B-2054-57EF-6C55-188B7CFD9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28DCA5D-5295-D447-3C66-5C331B957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708CC7B-2875-364C-70D0-D3DB69B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5E213-7471-43B5-8FE1-9C49C560A539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649697-6313-766E-04F0-4DF835871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14E024B-C822-A177-0101-1F3EDC722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AF2B2-0CF5-49A2-B8E5-431980B9A01D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371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93A445-508D-2CE3-9971-6CF0C7CA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868B48B-D06A-74D9-CBC2-8E5E6EBDA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52F0DD2-8034-5701-EE7A-FF9FD76B2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18B4440-60C7-7959-D227-337C8D72F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EA55023-C0B7-31F5-123E-76FBE2AC7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CC29F00-2535-A7EB-446F-C0CC6200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A8DA9-4F73-4F83-AEFC-33039C9D0DB9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FE83ED6-8AAF-1ACF-9CB7-F297E287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83956DC-B77C-584F-A003-B31F98A1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A066D-BC97-4CC0-9421-9D5DDF165984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56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972A2-47AE-5465-09A0-6DA3ABFD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706C173-D746-0462-4908-FEEF3D02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E476FC-5030-4366-B473-53FD0A3820E5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5B195A-3752-CE63-E0FE-B27A709C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F262441-0932-D3DD-DA22-22770563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6DBF8-B4A4-47AD-8244-27AE8993B7F3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725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D16DB72-4E2D-1492-C173-8A82AA6E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D7755D-6920-40F2-AE2F-280E87C3B5FF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F14C2B-2B16-A824-3F04-4D2E2D05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9DAB41-EBF3-364D-B250-7E2979A17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58FCD-C01D-4F9A-80E1-D82E479045C6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07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0C0BA3-1F40-CBFA-3ED5-149B85A8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844475-BC39-3E16-EEDF-888CFDD7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E8DA708-FF4F-491F-16B6-D1C76405B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398C920-E40C-7441-CD0C-725BFEF2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A5DA1D-C590-4EC6-AB7E-F6EE75D9C5AB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DADF70-414B-FDBB-451B-CB01E55D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4203F3-748A-E4AC-0440-EED0E3E6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24213-F805-4616-AEF4-B9B24F1A9EC0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064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E0C4BA-6103-5EF5-5B52-3A549E43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D0CBDD7-B06C-0E85-BFBF-3BDCA8822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5190587-E0CA-CD46-7092-F2D671AC0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E3AF53C-9BD8-6948-FA5F-8B840091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5E213-7471-43B5-8FE1-9C49C560A539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67E05B0-31B2-9AD5-E547-54B54C8E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06B299-3682-B7A6-385F-FD7C6916E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AF2B2-0CF5-49A2-B8E5-431980B9A01D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20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E35C72C-BF6B-5C40-98AA-B79BB8DD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9FDF41-0421-F0A9-1A5B-7E72135C6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069F0F-B034-6348-F2D6-C3A3FC40C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B5E213-7471-43B5-8FE1-9C49C560A539}" type="datetimeFigureOut">
              <a:rPr lang="ko-KR" altLang="en-US" smtClean="0"/>
              <a:pPr>
                <a:defRPr/>
              </a:pPr>
              <a:t>2025-08-27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2D9E6AC-C47F-13EA-01B7-E7FC5B28D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47530C7-CAC4-89B7-4DD3-21DDD07C6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2AF2B2-0CF5-49A2-B8E5-431980B9A01D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03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5.wdp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8.jpeg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k.co.kr/ko/index.jsp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42.png"/><Relationship Id="rId21" Type="http://schemas.openxmlformats.org/officeDocument/2006/relationships/image" Target="../media/image57.png"/><Relationship Id="rId7" Type="http://schemas.openxmlformats.org/officeDocument/2006/relationships/image" Target="../media/image45.gif"/><Relationship Id="rId12" Type="http://schemas.openxmlformats.org/officeDocument/2006/relationships/image" Target="../media/image49.png"/><Relationship Id="rId17" Type="http://schemas.openxmlformats.org/officeDocument/2006/relationships/image" Target="../media/image8.jpeg"/><Relationship Id="rId25" Type="http://schemas.openxmlformats.org/officeDocument/2006/relationships/image" Target="../media/image61.png"/><Relationship Id="rId2" Type="http://schemas.openxmlformats.org/officeDocument/2006/relationships/hyperlink" Target="http://www.posco.co.kr/homepage/docs/kor5/jsp/s91a0000001i.jsp" TargetMode="External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8.png"/><Relationship Id="rId24" Type="http://schemas.openxmlformats.org/officeDocument/2006/relationships/image" Target="../media/image60.png"/><Relationship Id="rId5" Type="http://schemas.openxmlformats.org/officeDocument/2006/relationships/hyperlink" Target="http://www.hyosung.co.kr/kr/index.do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k.co.kr/ko/index.jsp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42.png"/><Relationship Id="rId21" Type="http://schemas.openxmlformats.org/officeDocument/2006/relationships/image" Target="../media/image57.png"/><Relationship Id="rId7" Type="http://schemas.openxmlformats.org/officeDocument/2006/relationships/image" Target="../media/image45.gif"/><Relationship Id="rId12" Type="http://schemas.openxmlformats.org/officeDocument/2006/relationships/image" Target="../media/image49.png"/><Relationship Id="rId17" Type="http://schemas.openxmlformats.org/officeDocument/2006/relationships/image" Target="../media/image8.jpeg"/><Relationship Id="rId25" Type="http://schemas.openxmlformats.org/officeDocument/2006/relationships/image" Target="../media/image61.png"/><Relationship Id="rId2" Type="http://schemas.openxmlformats.org/officeDocument/2006/relationships/hyperlink" Target="http://www.posco.co.kr/homepage/docs/kor5/jsp/s91a0000001i.jsp" TargetMode="External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8.png"/><Relationship Id="rId24" Type="http://schemas.openxmlformats.org/officeDocument/2006/relationships/image" Target="../media/image60.png"/><Relationship Id="rId5" Type="http://schemas.openxmlformats.org/officeDocument/2006/relationships/hyperlink" Target="http://www.hyosung.co.kr/kr/index.do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8.jpe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8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18.pn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8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8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.jpeg"/><Relationship Id="rId4" Type="http://schemas.microsoft.com/office/2007/relationships/hdphoto" Target="../media/hdphoto5.wdp"/><Relationship Id="rId9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8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.jpeg"/><Relationship Id="rId4" Type="http://schemas.microsoft.com/office/2007/relationships/hdphoto" Target="../media/hdphoto5.wdp"/><Relationship Id="rId9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8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8.jpeg"/><Relationship Id="rId10" Type="http://schemas.openxmlformats.org/officeDocument/2006/relationships/image" Target="../media/image97.jpeg"/><Relationship Id="rId4" Type="http://schemas.microsoft.com/office/2007/relationships/hdphoto" Target="../media/hdphoto5.wdp"/><Relationship Id="rId9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8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8.jpeg"/><Relationship Id="rId10" Type="http://schemas.openxmlformats.org/officeDocument/2006/relationships/image" Target="../media/image103.jpeg"/><Relationship Id="rId4" Type="http://schemas.microsoft.com/office/2007/relationships/hdphoto" Target="../media/hdphoto5.wdp"/><Relationship Id="rId9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8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Documents and Settings\LL\바탕 화면\chae119_20070618233711_5994019_1.jpg">
            <a:extLst>
              <a:ext uri="{FF2B5EF4-FFF2-40B4-BE49-F238E27FC236}">
                <a16:creationId xmlns:a16="http://schemas.microsoft.com/office/drawing/2014/main" id="{3A5A7DCF-5EFC-4D42-2D1E-CEF2938F2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4536504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AA2D0744-7999-F275-FEC8-F8422BD0BFA8}"/>
              </a:ext>
            </a:extLst>
          </p:cNvPr>
          <p:cNvPicPr/>
          <p:nvPr/>
        </p:nvPicPr>
        <p:blipFill rotWithShape="1">
          <a:blip r:embed="rId4" cstate="print"/>
          <a:srcRect l="37191" t="-10281"/>
          <a:stretch/>
        </p:blipFill>
        <p:spPr>
          <a:xfrm>
            <a:off x="555608" y="178048"/>
            <a:ext cx="1712136" cy="342298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6ABA6829-BAA9-99F8-AC4D-254DBA50DC4D}"/>
              </a:ext>
            </a:extLst>
          </p:cNvPr>
          <p:cNvGrpSpPr/>
          <p:nvPr/>
        </p:nvGrpSpPr>
        <p:grpSpPr>
          <a:xfrm>
            <a:off x="184990" y="209961"/>
            <a:ext cx="370618" cy="310385"/>
            <a:chOff x="6197127" y="1152728"/>
            <a:chExt cx="370618" cy="310385"/>
          </a:xfrm>
        </p:grpSpPr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81AD3779-02CC-1F7B-9F3B-D8C43BA05C7E}"/>
                </a:ext>
              </a:extLst>
            </p:cNvPr>
            <p:cNvPicPr/>
            <p:nvPr/>
          </p:nvPicPr>
          <p:blipFill rotWithShape="1">
            <a:blip r:embed="rId4" cstate="print"/>
            <a:srcRect r="86404"/>
            <a:stretch/>
          </p:blipFill>
          <p:spPr>
            <a:xfrm>
              <a:off x="6197127" y="1152728"/>
              <a:ext cx="370618" cy="310385"/>
            </a:xfrm>
            <a:prstGeom prst="rect">
              <a:avLst/>
            </a:prstGeom>
          </p:spPr>
        </p:pic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377A8D52-2AC9-51F3-164F-B929A07D056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1928" y="1180584"/>
              <a:ext cx="260428" cy="268406"/>
            </a:xfrm>
            <a:prstGeom prst="rect">
              <a:avLst/>
            </a:prstGeom>
          </p:spPr>
        </p:pic>
      </p:grpSp>
      <p:sp>
        <p:nvSpPr>
          <p:cNvPr id="22" name="WordArt 9">
            <a:extLst>
              <a:ext uri="{FF2B5EF4-FFF2-40B4-BE49-F238E27FC236}">
                <a16:creationId xmlns:a16="http://schemas.microsoft.com/office/drawing/2014/main" id="{03AFF09A-CEC1-CFAD-2330-DF225B435C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4066" y="908173"/>
            <a:ext cx="537586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altLang="ko-KR" sz="72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Impact"/>
              </a:rPr>
              <a:t>DAE RIM MACHINERY CO.,LTD.</a:t>
            </a:r>
            <a:endParaRPr lang="ko-KR" altLang="en-US" sz="72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ABC1C3-5756-FAB3-89A6-0EF3E6866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0" y="836712"/>
            <a:ext cx="8638578" cy="554433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4DC6E60-8C6E-88CA-302F-F604E9376778}"/>
              </a:ext>
            </a:extLst>
          </p:cNvPr>
          <p:cNvSpPr txBox="1"/>
          <p:nvPr/>
        </p:nvSpPr>
        <p:spPr>
          <a:xfrm>
            <a:off x="8753678" y="836712"/>
            <a:ext cx="251479" cy="2515832"/>
          </a:xfrm>
          <a:prstGeom prst="rect">
            <a:avLst/>
          </a:prstGeom>
        </p:spPr>
        <p:txBody>
          <a:bodyPr vert="vert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96417A3-024F-2458-AD23-8CFC661E41B2}"/>
              </a:ext>
            </a:extLst>
          </p:cNvPr>
          <p:cNvSpPr/>
          <p:nvPr/>
        </p:nvSpPr>
        <p:spPr>
          <a:xfrm>
            <a:off x="9045452" y="848589"/>
            <a:ext cx="98548" cy="6009411"/>
          </a:xfrm>
          <a:custGeom>
            <a:avLst/>
            <a:gdLst/>
            <a:ahLst/>
            <a:cxnLst/>
            <a:rect l="l" t="t" r="r" b="b"/>
            <a:pathLst>
              <a:path w="108584" h="9540240">
                <a:moveTo>
                  <a:pt x="0" y="0"/>
                </a:moveTo>
                <a:lnTo>
                  <a:pt x="108013" y="0"/>
                </a:lnTo>
                <a:lnTo>
                  <a:pt x="108013" y="9539998"/>
                </a:lnTo>
                <a:lnTo>
                  <a:pt x="0" y="9539998"/>
                </a:lnTo>
                <a:lnTo>
                  <a:pt x="0" y="0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38AA6FE-9527-2E5F-8C8D-608E0B00817A}"/>
              </a:ext>
            </a:extLst>
          </p:cNvPr>
          <p:cNvSpPr txBox="1"/>
          <p:nvPr/>
        </p:nvSpPr>
        <p:spPr>
          <a:xfrm>
            <a:off x="8547442" y="6442741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998" spc="-36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6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2A42D31B-DBDA-9C8D-9F29-B5317B734868}"/>
              </a:ext>
            </a:extLst>
          </p:cNvPr>
          <p:cNvSpPr txBox="1"/>
          <p:nvPr/>
        </p:nvSpPr>
        <p:spPr>
          <a:xfrm>
            <a:off x="611560" y="343559"/>
            <a:ext cx="2987824" cy="384462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lang="en-US" altLang="ko-KR" sz="2400" b="1" spc="-41" dirty="0">
                <a:solidFill>
                  <a:srgbClr val="004A8F"/>
                </a:solidFill>
                <a:latin typeface="Trebuchet MS"/>
                <a:cs typeface="Trebuchet MS"/>
              </a:rPr>
              <a:t>Major Product</a:t>
            </a:r>
            <a:endParaRPr lang="en-US" altLang="ko-KR" sz="2400" dirty="0">
              <a:latin typeface="Trebuchet MS"/>
              <a:cs typeface="Trebuchet M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07999DA-5840-F1F3-6C0F-F103F730B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14" name="object 21">
            <a:extLst>
              <a:ext uri="{FF2B5EF4-FFF2-40B4-BE49-F238E27FC236}">
                <a16:creationId xmlns:a16="http://schemas.microsoft.com/office/drawing/2014/main" id="{A95D7897-4F8A-A3AE-CBFD-555D94028191}"/>
              </a:ext>
            </a:extLst>
          </p:cNvPr>
          <p:cNvSpPr/>
          <p:nvPr/>
        </p:nvSpPr>
        <p:spPr>
          <a:xfrm flipV="1">
            <a:off x="737741" y="4175369"/>
            <a:ext cx="3671913" cy="45719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19C18B0D-4AE3-51BE-3B05-D74B263FBC57}"/>
              </a:ext>
            </a:extLst>
          </p:cNvPr>
          <p:cNvSpPr txBox="1"/>
          <p:nvPr/>
        </p:nvSpPr>
        <p:spPr>
          <a:xfrm>
            <a:off x="723788" y="4243600"/>
            <a:ext cx="3129953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Head forming &amp; Bending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A14136EB-C714-8602-8CFC-C13DADDF1E13}"/>
              </a:ext>
            </a:extLst>
          </p:cNvPr>
          <p:cNvSpPr/>
          <p:nvPr/>
        </p:nvSpPr>
        <p:spPr>
          <a:xfrm>
            <a:off x="751694" y="1433877"/>
            <a:ext cx="3626619" cy="45719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CA0F8B42-1499-8DC4-BEBF-42BD4F88B352}"/>
              </a:ext>
            </a:extLst>
          </p:cNvPr>
          <p:cNvSpPr txBox="1"/>
          <p:nvPr/>
        </p:nvSpPr>
        <p:spPr>
          <a:xfrm>
            <a:off x="737741" y="1456390"/>
            <a:ext cx="3129953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Cryogenic Tank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1B8AC79C-AF44-A45F-0851-1134C710EE72}"/>
              </a:ext>
            </a:extLst>
          </p:cNvPr>
          <p:cNvSpPr/>
          <p:nvPr/>
        </p:nvSpPr>
        <p:spPr>
          <a:xfrm>
            <a:off x="4972354" y="1433878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10E46F69-4CC9-5DF8-4EDC-D81DF4F948BF}"/>
              </a:ext>
            </a:extLst>
          </p:cNvPr>
          <p:cNvSpPr txBox="1"/>
          <p:nvPr/>
        </p:nvSpPr>
        <p:spPr>
          <a:xfrm>
            <a:off x="4958401" y="1456390"/>
            <a:ext cx="3129953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Pressure Vessel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EFC37A54-FE12-A4C6-68BA-1E5871F36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271" y="1854095"/>
            <a:ext cx="1666866" cy="1412323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1FD0DB11-C16A-6610-D64E-516A328B0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8258" y="4527265"/>
            <a:ext cx="1618031" cy="1297481"/>
          </a:xfrm>
          <a:prstGeom prst="rect">
            <a:avLst/>
          </a:prstGeom>
          <a:noFill/>
        </p:spPr>
      </p:pic>
      <p:pic>
        <p:nvPicPr>
          <p:cNvPr id="28" name="Picture 8" descr="H:\대림공유문서\대림기공 사진\사진\P1010381.JPG">
            <a:extLst>
              <a:ext uri="{FF2B5EF4-FFF2-40B4-BE49-F238E27FC236}">
                <a16:creationId xmlns:a16="http://schemas.microsoft.com/office/drawing/2014/main" id="{26CB6AB1-9CED-0CE5-60F0-7795C891A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16000" contrast="9000"/>
          </a:blip>
          <a:stretch>
            <a:fillRect/>
          </a:stretch>
        </p:blipFill>
        <p:spPr>
          <a:xfrm>
            <a:off x="2453922" y="4657505"/>
            <a:ext cx="1915271" cy="1297481"/>
          </a:xfrm>
          <a:prstGeom prst="rect">
            <a:avLst/>
          </a:prstGeom>
          <a:noFill/>
        </p:spPr>
      </p:pic>
      <p:sp>
        <p:nvSpPr>
          <p:cNvPr id="30" name="object 12">
            <a:extLst>
              <a:ext uri="{FF2B5EF4-FFF2-40B4-BE49-F238E27FC236}">
                <a16:creationId xmlns:a16="http://schemas.microsoft.com/office/drawing/2014/main" id="{C7FBF01C-3EF2-4C00-7404-DD0D5B69FCDA}"/>
              </a:ext>
            </a:extLst>
          </p:cNvPr>
          <p:cNvSpPr txBox="1"/>
          <p:nvPr/>
        </p:nvSpPr>
        <p:spPr>
          <a:xfrm>
            <a:off x="787292" y="1772025"/>
            <a:ext cx="2096807" cy="594151"/>
          </a:xfrm>
          <a:prstGeom prst="rect">
            <a:avLst/>
          </a:prstGeom>
        </p:spPr>
        <p:txBody>
          <a:bodyPr vert="horz" wrap="square" lIns="0" tIns="108345" rIns="0" bIns="0" rtlCol="0">
            <a:spAutoFit/>
          </a:bodyPr>
          <a:lstStyle/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LOX, LIN, LNG, L-H2</a:t>
            </a:r>
          </a:p>
          <a:p>
            <a:pPr marL="11527">
              <a:spcBef>
                <a:spcPts val="853"/>
              </a:spcBef>
            </a:pPr>
            <a:r>
              <a:rPr lang="en-US" sz="1200" spc="-100" dirty="0">
                <a:cs typeface="Trebuchet MS"/>
              </a:rPr>
              <a:t>       LCO2, LN2O, L-C2H4</a:t>
            </a: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66B3A2DE-2F15-515F-8B06-E13845AE1404}"/>
              </a:ext>
            </a:extLst>
          </p:cNvPr>
          <p:cNvSpPr txBox="1"/>
          <p:nvPr/>
        </p:nvSpPr>
        <p:spPr>
          <a:xfrm>
            <a:off x="751694" y="4527265"/>
            <a:ext cx="2096807" cy="894233"/>
          </a:xfrm>
          <a:prstGeom prst="rect">
            <a:avLst/>
          </a:prstGeom>
        </p:spPr>
        <p:txBody>
          <a:bodyPr vert="horz" wrap="square" lIns="0" tIns="108345" rIns="0" bIns="0" rtlCol="0">
            <a:spAutoFit/>
          </a:bodyPr>
          <a:lstStyle/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Roll </a:t>
            </a:r>
            <a:r>
              <a:rPr lang="en-US" sz="1200" spc="-100" dirty="0" err="1">
                <a:cs typeface="Trebuchet MS"/>
              </a:rPr>
              <a:t>Bendig</a:t>
            </a:r>
            <a:endParaRPr lang="en-US" sz="1200" spc="-100" dirty="0">
              <a:cs typeface="Trebuchet MS"/>
            </a:endParaRPr>
          </a:p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Cone Rolling</a:t>
            </a:r>
          </a:p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Structure Bending</a:t>
            </a:r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24303CC3-F29A-E834-F718-B1A7D38EA408}"/>
              </a:ext>
            </a:extLst>
          </p:cNvPr>
          <p:cNvSpPr txBox="1"/>
          <p:nvPr/>
        </p:nvSpPr>
        <p:spPr>
          <a:xfrm>
            <a:off x="4979127" y="1750457"/>
            <a:ext cx="3025035" cy="1494398"/>
          </a:xfrm>
          <a:prstGeom prst="rect">
            <a:avLst/>
          </a:prstGeom>
        </p:spPr>
        <p:txBody>
          <a:bodyPr vert="horz" wrap="square" lIns="0" tIns="108345" rIns="0" bIns="0" rtlCol="0">
            <a:spAutoFit/>
          </a:bodyPr>
          <a:lstStyle/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Spherical Storage Tank</a:t>
            </a:r>
          </a:p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Heat Exchanger</a:t>
            </a:r>
          </a:p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Pressure Vessels</a:t>
            </a:r>
          </a:p>
          <a:p>
            <a:pPr marL="11527">
              <a:spcBef>
                <a:spcPts val="853"/>
              </a:spcBef>
            </a:pPr>
            <a:r>
              <a:rPr lang="en-US" sz="1200" spc="-100" dirty="0">
                <a:cs typeface="Trebuchet MS"/>
              </a:rPr>
              <a:t>       (Reactor, Condenser etc.)</a:t>
            </a:r>
          </a:p>
          <a:p>
            <a:pPr marL="182977" indent="-1714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Autoclave</a:t>
            </a: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E71F25DE-3ED1-382F-0E43-37F4CF032CD6}"/>
              </a:ext>
            </a:extLst>
          </p:cNvPr>
          <p:cNvSpPr txBox="1"/>
          <p:nvPr/>
        </p:nvSpPr>
        <p:spPr>
          <a:xfrm>
            <a:off x="5019781" y="4538508"/>
            <a:ext cx="2096807" cy="894233"/>
          </a:xfrm>
          <a:prstGeom prst="rect">
            <a:avLst/>
          </a:prstGeom>
        </p:spPr>
        <p:txBody>
          <a:bodyPr vert="horz" wrap="square" lIns="0" tIns="108345" rIns="0" bIns="0" rtlCol="0">
            <a:spAutoFit/>
          </a:bodyPr>
          <a:lstStyle/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Spherical Pressing</a:t>
            </a:r>
          </a:p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Head Spinning</a:t>
            </a:r>
          </a:p>
          <a:p>
            <a:pPr marL="297277" indent="-285750">
              <a:spcBef>
                <a:spcPts val="853"/>
              </a:spcBef>
              <a:buFont typeface="Wingdings" panose="05000000000000000000" pitchFamily="2" charset="2"/>
              <a:buChar char="§"/>
            </a:pPr>
            <a:r>
              <a:rPr lang="en-US" sz="1200" spc="-100" dirty="0">
                <a:cs typeface="Trebuchet MS"/>
              </a:rPr>
              <a:t>Segment Pressing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754BEA8-B8B7-7D13-210A-C6914FA98E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56" y="1700305"/>
            <a:ext cx="1409869" cy="243460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02" y="2497428"/>
            <a:ext cx="1879417" cy="162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1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4E7F9E53-CE8D-B12A-DED5-9EE50DE0631F}"/>
              </a:ext>
            </a:extLst>
          </p:cNvPr>
          <p:cNvGrpSpPr/>
          <p:nvPr/>
        </p:nvGrpSpPr>
        <p:grpSpPr>
          <a:xfrm>
            <a:off x="220707" y="1001622"/>
            <a:ext cx="8475422" cy="4923567"/>
            <a:chOff x="448057" y="1208858"/>
            <a:chExt cx="7971357" cy="3641918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F383F42-4011-7082-E021-D9A8E9789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448058" y="1218754"/>
              <a:ext cx="1383488" cy="180000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BF88A8C5-D8E5-9403-B33C-BEA9A61A9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831547" y="1218754"/>
              <a:ext cx="1456157" cy="1800000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0D00A2A3-0679-18AB-7E85-A493E74DF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236739" y="1214166"/>
              <a:ext cx="1273328" cy="1800000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DF49A88-F4C8-2C5B-F964-E69C1EB64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537266" y="1218755"/>
              <a:ext cx="1273328" cy="1800000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4F6F5973-A9AD-82D2-6441-E5CAD2081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2027"/>
            <a:stretch/>
          </p:blipFill>
          <p:spPr>
            <a:xfrm>
              <a:off x="1753826" y="3039316"/>
              <a:ext cx="1447408" cy="1800000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CF2EE0CF-B333-E0F6-8922-2D7A964B7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448057" y="3039316"/>
              <a:ext cx="1313732" cy="1800000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C63A3829-2676-DD65-D0F3-48928DEF7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3241529" y="3048124"/>
              <a:ext cx="1326316" cy="1800000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6284D366-650F-05F2-963B-85C11B9D5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4557664" y="3050776"/>
              <a:ext cx="1326316" cy="1800000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2C266514-48CE-86E2-E809-63EBD164D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5883980" y="3039316"/>
              <a:ext cx="1273327" cy="1800000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85026B1A-D59A-1B3F-4722-F01B1779B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5868144" y="1208858"/>
              <a:ext cx="1273327" cy="1800000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6E74FF8E-1F25-FE78-8076-6043A8CC9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7141471" y="1218754"/>
              <a:ext cx="1273329" cy="1800002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584929B7-3C0C-D79D-7E3D-C0316C529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7146085" y="3048122"/>
              <a:ext cx="1273329" cy="1800002"/>
            </a:xfrm>
            <a:prstGeom prst="rect">
              <a:avLst/>
            </a:prstGeom>
          </p:spPr>
        </p:pic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24DC6E60-8C6E-88CA-302F-F604E9376778}"/>
              </a:ext>
            </a:extLst>
          </p:cNvPr>
          <p:cNvSpPr txBox="1"/>
          <p:nvPr/>
        </p:nvSpPr>
        <p:spPr>
          <a:xfrm>
            <a:off x="8753678" y="836712"/>
            <a:ext cx="251479" cy="2515832"/>
          </a:xfrm>
          <a:prstGeom prst="rect">
            <a:avLst/>
          </a:prstGeom>
        </p:spPr>
        <p:txBody>
          <a:bodyPr vert="vert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96417A3-024F-2458-AD23-8CFC661E41B2}"/>
              </a:ext>
            </a:extLst>
          </p:cNvPr>
          <p:cNvSpPr/>
          <p:nvPr/>
        </p:nvSpPr>
        <p:spPr>
          <a:xfrm>
            <a:off x="9045452" y="848589"/>
            <a:ext cx="98548" cy="6009411"/>
          </a:xfrm>
          <a:custGeom>
            <a:avLst/>
            <a:gdLst/>
            <a:ahLst/>
            <a:cxnLst/>
            <a:rect l="l" t="t" r="r" b="b"/>
            <a:pathLst>
              <a:path w="108584" h="9540240">
                <a:moveTo>
                  <a:pt x="0" y="0"/>
                </a:moveTo>
                <a:lnTo>
                  <a:pt x="108013" y="0"/>
                </a:lnTo>
                <a:lnTo>
                  <a:pt x="108013" y="9539998"/>
                </a:lnTo>
                <a:lnTo>
                  <a:pt x="0" y="9539998"/>
                </a:lnTo>
                <a:lnTo>
                  <a:pt x="0" y="0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38AA6FE-9527-2E5F-8C8D-608E0B00817A}"/>
              </a:ext>
            </a:extLst>
          </p:cNvPr>
          <p:cNvSpPr txBox="1"/>
          <p:nvPr/>
        </p:nvSpPr>
        <p:spPr>
          <a:xfrm>
            <a:off x="8547442" y="6442741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998" spc="-36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7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150B3705-DB53-FC02-E082-12DCA7DB8880}"/>
              </a:ext>
            </a:extLst>
          </p:cNvPr>
          <p:cNvSpPr txBox="1"/>
          <p:nvPr/>
        </p:nvSpPr>
        <p:spPr>
          <a:xfrm>
            <a:off x="414518" y="5949280"/>
            <a:ext cx="7613866" cy="39670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1200" b="1" dirty="0">
                <a:solidFill>
                  <a:srgbClr val="0070C0"/>
                </a:solidFill>
                <a:cs typeface="Tahoma"/>
              </a:rPr>
              <a:t>ASME</a:t>
            </a:r>
            <a:r>
              <a:rPr sz="1200" b="1" spc="-73" dirty="0">
                <a:solidFill>
                  <a:srgbClr val="0070C0"/>
                </a:solidFill>
                <a:cs typeface="Tahoma"/>
              </a:rPr>
              <a:t> </a:t>
            </a:r>
            <a:r>
              <a:rPr sz="1200" b="1" spc="-82" dirty="0">
                <a:solidFill>
                  <a:srgbClr val="0070C0"/>
                </a:solidFill>
                <a:cs typeface="Tahoma"/>
              </a:rPr>
              <a:t>(</a:t>
            </a:r>
            <a:r>
              <a:rPr lang="en-US" sz="1200" b="1" spc="-82" dirty="0">
                <a:solidFill>
                  <a:srgbClr val="0070C0"/>
                </a:solidFill>
                <a:cs typeface="Tahoma"/>
              </a:rPr>
              <a:t> </a:t>
            </a:r>
            <a:r>
              <a:rPr lang="en-US" sz="1200" b="1" spc="-45" dirty="0">
                <a:solidFill>
                  <a:srgbClr val="0070C0"/>
                </a:solidFill>
                <a:cs typeface="Tahoma"/>
              </a:rPr>
              <a:t>U &amp; </a:t>
            </a:r>
            <a:r>
              <a:rPr lang="en-US" sz="1200" b="1" spc="-91" dirty="0">
                <a:solidFill>
                  <a:srgbClr val="0070C0"/>
                </a:solidFill>
                <a:cs typeface="Tahoma"/>
              </a:rPr>
              <a:t>U2 </a:t>
            </a:r>
            <a:r>
              <a:rPr sz="1200" b="1" spc="-91" dirty="0">
                <a:solidFill>
                  <a:srgbClr val="0070C0"/>
                </a:solidFill>
                <a:cs typeface="Tahoma"/>
              </a:rPr>
              <a:t>)</a:t>
            </a:r>
            <a:r>
              <a:rPr sz="1200" b="1" spc="-68" dirty="0">
                <a:solidFill>
                  <a:srgbClr val="0070C0"/>
                </a:solidFill>
                <a:cs typeface="Tahoma"/>
              </a:rPr>
              <a:t> </a:t>
            </a:r>
            <a:r>
              <a:rPr sz="1200" b="1" spc="-109" dirty="0">
                <a:solidFill>
                  <a:srgbClr val="0070C0"/>
                </a:solidFill>
                <a:cs typeface="Tahoma"/>
              </a:rPr>
              <a:t>/</a:t>
            </a:r>
            <a:r>
              <a:rPr sz="1200" b="1" spc="-68" dirty="0">
                <a:solidFill>
                  <a:srgbClr val="0070C0"/>
                </a:solidFill>
                <a:cs typeface="Tahoma"/>
              </a:rPr>
              <a:t> </a:t>
            </a:r>
            <a:r>
              <a:rPr lang="en-US" sz="1200" b="1" dirty="0">
                <a:solidFill>
                  <a:srgbClr val="0070C0"/>
                </a:solidFill>
                <a:cs typeface="Tahoma"/>
              </a:rPr>
              <a:t>Refrigeration facility manufacturing license</a:t>
            </a:r>
          </a:p>
          <a:p>
            <a:pPr marL="11527">
              <a:spcBef>
                <a:spcPts val="113"/>
              </a:spcBef>
            </a:pPr>
            <a:r>
              <a:rPr lang="pt-BR" altLang="ko-KR" sz="1200" b="1" dirty="0">
                <a:solidFill>
                  <a:srgbClr val="0070C0"/>
                </a:solidFill>
                <a:cs typeface="Tahoma"/>
              </a:rPr>
              <a:t>ISO 9001, 14001, 45001</a:t>
            </a:r>
            <a:endParaRPr sz="1200" b="1" dirty="0">
              <a:solidFill>
                <a:srgbClr val="0070C0"/>
              </a:solidFill>
              <a:cs typeface="Tahoma"/>
            </a:endParaRPr>
          </a:p>
        </p:txBody>
      </p:sp>
      <p:sp>
        <p:nvSpPr>
          <p:cNvPr id="9" name="object 30">
            <a:extLst>
              <a:ext uri="{FF2B5EF4-FFF2-40B4-BE49-F238E27FC236}">
                <a16:creationId xmlns:a16="http://schemas.microsoft.com/office/drawing/2014/main" id="{5D8A4692-513E-F6F3-E6B3-1319C9BD7397}"/>
              </a:ext>
            </a:extLst>
          </p:cNvPr>
          <p:cNvSpPr txBox="1"/>
          <p:nvPr/>
        </p:nvSpPr>
        <p:spPr>
          <a:xfrm>
            <a:off x="510845" y="350920"/>
            <a:ext cx="2135263" cy="384462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lang="en-US" sz="2400" b="1" spc="-82" dirty="0">
                <a:solidFill>
                  <a:srgbClr val="004A8F"/>
                </a:solidFill>
                <a:latin typeface="Trebuchet MS"/>
                <a:cs typeface="Trebuchet MS"/>
              </a:rPr>
              <a:t>Certification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6BAA236-3F31-12F0-556E-78DF0D8A675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7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453B4BE-4418-32E9-1011-FCAA88CA2D3A}"/>
              </a:ext>
            </a:extLst>
          </p:cNvPr>
          <p:cNvSpPr/>
          <p:nvPr/>
        </p:nvSpPr>
        <p:spPr>
          <a:xfrm>
            <a:off x="0" y="753982"/>
            <a:ext cx="98548" cy="6104018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9FB9DEC-893D-1387-8BE7-B1F31A0FD6DC}"/>
              </a:ext>
            </a:extLst>
          </p:cNvPr>
          <p:cNvSpPr txBox="1"/>
          <p:nvPr/>
        </p:nvSpPr>
        <p:spPr>
          <a:xfrm>
            <a:off x="148361" y="695763"/>
            <a:ext cx="251479" cy="2326326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5590930-768E-A3E8-6B4E-751CB3A15FE0}"/>
              </a:ext>
            </a:extLst>
          </p:cNvPr>
          <p:cNvSpPr txBox="1"/>
          <p:nvPr/>
        </p:nvSpPr>
        <p:spPr>
          <a:xfrm>
            <a:off x="478670" y="6597352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998" spc="-36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8</a:t>
            </a:r>
            <a:endParaRPr sz="998" dirty="0">
              <a:latin typeface="Tahoma"/>
              <a:cs typeface="Tahoma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DEFB422-AE9D-FD30-ADE6-610825850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553013" y="836712"/>
            <a:ext cx="8493427" cy="5078013"/>
          </a:xfrm>
          <a:prstGeom prst="rect">
            <a:avLst/>
          </a:prstGeom>
        </p:spPr>
      </p:pic>
      <p:sp>
        <p:nvSpPr>
          <p:cNvPr id="28" name="object 8">
            <a:extLst>
              <a:ext uri="{FF2B5EF4-FFF2-40B4-BE49-F238E27FC236}">
                <a16:creationId xmlns:a16="http://schemas.microsoft.com/office/drawing/2014/main" id="{C609EAB9-15B5-AB28-5785-F1C02E593FFF}"/>
              </a:ext>
            </a:extLst>
          </p:cNvPr>
          <p:cNvSpPr txBox="1"/>
          <p:nvPr/>
        </p:nvSpPr>
        <p:spPr>
          <a:xfrm>
            <a:off x="3206449" y="1017701"/>
            <a:ext cx="3240360" cy="446018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 algn="ctr">
              <a:spcBef>
                <a:spcPts val="118"/>
              </a:spcBef>
            </a:pPr>
            <a:r>
              <a:rPr sz="2800" b="1" spc="-100" dirty="0">
                <a:solidFill>
                  <a:srgbClr val="004A8F"/>
                </a:solidFill>
                <a:latin typeface="Trebuchet MS"/>
                <a:cs typeface="Trebuchet MS"/>
              </a:rPr>
              <a:t>Production</a:t>
            </a:r>
            <a:r>
              <a:rPr sz="2800" b="1" spc="-54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2800" b="1" spc="-68" dirty="0">
                <a:solidFill>
                  <a:srgbClr val="004A8F"/>
                </a:solidFill>
                <a:latin typeface="Trebuchet MS"/>
                <a:cs typeface="Trebuchet MS"/>
              </a:rPr>
              <a:t>Capacity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29" name="object 45">
            <a:extLst>
              <a:ext uri="{FF2B5EF4-FFF2-40B4-BE49-F238E27FC236}">
                <a16:creationId xmlns:a16="http://schemas.microsoft.com/office/drawing/2014/main" id="{BC30A486-DB76-C0E0-8F17-4E0651604E0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17551" y="1869584"/>
            <a:ext cx="2304" cy="1287806"/>
          </a:xfrm>
          <a:prstGeom prst="rect">
            <a:avLst/>
          </a:prstGeom>
        </p:spPr>
      </p:pic>
      <p:graphicFrame>
        <p:nvGraphicFramePr>
          <p:cNvPr id="30" name="object 46">
            <a:extLst>
              <a:ext uri="{FF2B5EF4-FFF2-40B4-BE49-F238E27FC236}">
                <a16:creationId xmlns:a16="http://schemas.microsoft.com/office/drawing/2014/main" id="{FFAF96F3-6F41-1761-F032-32944A489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79717"/>
              </p:ext>
            </p:extLst>
          </p:nvPr>
        </p:nvGraphicFramePr>
        <p:xfrm>
          <a:off x="1331640" y="1956748"/>
          <a:ext cx="7340628" cy="324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6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526"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900" b="1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Item</a:t>
                      </a:r>
                      <a:endParaRPr sz="1900" dirty="0">
                        <a:latin typeface="Trebuchet MS"/>
                        <a:cs typeface="Trebuchet MS"/>
                      </a:endParaRPr>
                    </a:p>
                  </a:txBody>
                  <a:tcPr marL="0" marR="0" marT="47142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A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900" b="1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Capacity</a:t>
                      </a:r>
                      <a:r>
                        <a:rPr sz="1900" b="1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(T/Y)</a:t>
                      </a:r>
                      <a:endParaRPr sz="1900" dirty="0">
                        <a:latin typeface="Trebuchet MS"/>
                        <a:cs typeface="Trebuchet MS"/>
                      </a:endParaRPr>
                    </a:p>
                  </a:txBody>
                  <a:tcPr marL="0" marR="0" marT="45091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410">
                <a:tc>
                  <a:txBody>
                    <a:bodyPr/>
                    <a:lstStyle/>
                    <a:p>
                      <a:pPr marL="504825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    Cryogenic Storage Tank</a:t>
                      </a:r>
                      <a:endParaRPr lang="en-US" altLang="ko-KR" sz="1800" spc="0" dirty="0">
                        <a:latin typeface="Trebuchet MS"/>
                        <a:cs typeface="Trebuchet MS"/>
                      </a:endParaRPr>
                    </a:p>
                  </a:txBody>
                  <a:tcPr marL="0" marR="0" marT="60464" marB="0" anchor="ctr">
                    <a:lnL w="3175">
                      <a:solidFill>
                        <a:srgbClr val="81796B"/>
                      </a:solidFill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US" altLang="ko-KR" sz="1800" dirty="0" smtClean="0">
                          <a:latin typeface="Trebuchet MS"/>
                          <a:cs typeface="Trebuchet MS"/>
                        </a:rPr>
                        <a:t>4,000 </a:t>
                      </a:r>
                      <a:r>
                        <a:rPr lang="en-US" altLang="ko-KR" sz="1800" dirty="0">
                          <a:latin typeface="Trebuchet MS"/>
                          <a:cs typeface="Trebuchet MS"/>
                        </a:rPr>
                        <a:t>Ton</a:t>
                      </a:r>
                      <a:endParaRPr lang="ko-KR" altLang="en-US"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57388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372">
                <a:tc>
                  <a:txBody>
                    <a:bodyPr/>
                    <a:lstStyle/>
                    <a:p>
                      <a:pPr marL="50482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ko-KR" sz="18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           Pressure Vessel</a:t>
                      </a:r>
                      <a:endParaRPr lang="en-US" altLang="ko-KR" sz="1800" spc="0" dirty="0">
                        <a:latin typeface="Trebuchet MS"/>
                        <a:cs typeface="Trebuchet MS"/>
                      </a:endParaRPr>
                    </a:p>
                  </a:txBody>
                  <a:tcPr marL="0" marR="0" marT="58413" marB="0" anchor="ctr">
                    <a:lnL w="3175">
                      <a:solidFill>
                        <a:srgbClr val="81796B"/>
                      </a:solidFill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altLang="ko-KR" sz="1800" dirty="0" smtClean="0">
                          <a:latin typeface="Trebuchet MS"/>
                          <a:cs typeface="Trebuchet MS"/>
                        </a:rPr>
                        <a:t>3,500 </a:t>
                      </a:r>
                      <a:r>
                        <a:rPr lang="en-US" altLang="ko-KR" sz="1800" dirty="0">
                          <a:latin typeface="Trebuchet MS"/>
                          <a:cs typeface="Trebuchet MS"/>
                        </a:rPr>
                        <a:t>Ton</a:t>
                      </a:r>
                      <a:endParaRPr lang="ko-KR" altLang="en-US"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52264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5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800" spc="0" dirty="0">
                          <a:latin typeface="Trebuchet MS"/>
                          <a:cs typeface="Trebuchet MS"/>
                        </a:rPr>
                        <a:t>Others</a:t>
                      </a:r>
                      <a:endParaRPr sz="1800" spc="0" dirty="0">
                        <a:latin typeface="Trebuchet MS"/>
                        <a:cs typeface="Trebuchet MS"/>
                      </a:endParaRPr>
                    </a:p>
                  </a:txBody>
                  <a:tcPr marL="0" marR="0" marT="52264" marB="0" anchor="ctr">
                    <a:lnL w="3175" cap="flat" cmpd="sng" algn="ctr">
                      <a:solidFill>
                        <a:srgbClr val="8179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C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altLang="ko-KR" sz="1800" dirty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lang="en-US" altLang="ko-KR" sz="1800" dirty="0" smtClean="0">
                          <a:latin typeface="Trebuchet MS"/>
                          <a:cs typeface="Trebuchet MS"/>
                        </a:rPr>
                        <a:t>00 </a:t>
                      </a:r>
                      <a:r>
                        <a:rPr lang="en-US" altLang="ko-KR" sz="1800" dirty="0">
                          <a:latin typeface="Trebuchet MS"/>
                          <a:cs typeface="Trebuchet MS"/>
                        </a:rPr>
                        <a:t>Ton</a:t>
                      </a:r>
                      <a:endParaRPr lang="ko-KR" altLang="en-US"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52264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159433"/>
                  </a:ext>
                </a:extLst>
              </a:tr>
              <a:tr h="636526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Total</a:t>
                      </a:r>
                      <a:endParaRPr sz="1800" spc="0" dirty="0">
                        <a:latin typeface="Trebuchet MS"/>
                        <a:cs typeface="Trebuchet MS"/>
                      </a:endParaRPr>
                    </a:p>
                  </a:txBody>
                  <a:tcPr marL="0" marR="0" marT="55339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8</a:t>
                      </a:r>
                      <a:r>
                        <a:rPr lang="en-US" sz="1800" b="1" dirty="0" smtClean="0"/>
                        <a:t>,000 </a:t>
                      </a:r>
                      <a:r>
                        <a:rPr lang="en-US" sz="1800" b="1" dirty="0"/>
                        <a:t>Ton</a:t>
                      </a:r>
                      <a:endParaRPr sz="1800" b="1" dirty="0"/>
                    </a:p>
                  </a:txBody>
                  <a:tcPr marL="0" marR="0" marT="55339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E44120B4-52B7-EB0A-5B43-BF922E79AE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0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453B4BE-4418-32E9-1011-FCAA88CA2D3A}"/>
              </a:ext>
            </a:extLst>
          </p:cNvPr>
          <p:cNvSpPr/>
          <p:nvPr/>
        </p:nvSpPr>
        <p:spPr>
          <a:xfrm>
            <a:off x="0" y="753982"/>
            <a:ext cx="98548" cy="6104018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9FB9DEC-893D-1387-8BE7-B1F31A0FD6DC}"/>
              </a:ext>
            </a:extLst>
          </p:cNvPr>
          <p:cNvSpPr txBox="1"/>
          <p:nvPr/>
        </p:nvSpPr>
        <p:spPr>
          <a:xfrm>
            <a:off x="148361" y="695763"/>
            <a:ext cx="251479" cy="2326326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5590930-768E-A3E8-6B4E-751CB3A15FE0}"/>
              </a:ext>
            </a:extLst>
          </p:cNvPr>
          <p:cNvSpPr txBox="1"/>
          <p:nvPr/>
        </p:nvSpPr>
        <p:spPr>
          <a:xfrm>
            <a:off x="478670" y="6597352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998" spc="-36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9</a:t>
            </a:r>
            <a:endParaRPr sz="998" dirty="0">
              <a:latin typeface="Tahoma"/>
              <a:cs typeface="Tahoma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DEFB422-AE9D-FD30-ADE6-610825850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67544" y="836710"/>
            <a:ext cx="8493427" cy="518457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44120B4-52B7-EB0A-5B43-BF922E79A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74" name="object 9">
            <a:extLst>
              <a:ext uri="{FF2B5EF4-FFF2-40B4-BE49-F238E27FC236}">
                <a16:creationId xmlns:a16="http://schemas.microsoft.com/office/drawing/2014/main" id="{9A8A5368-ED3E-E925-88D9-E1917C85C3ED}"/>
              </a:ext>
            </a:extLst>
          </p:cNvPr>
          <p:cNvSpPr txBox="1"/>
          <p:nvPr/>
        </p:nvSpPr>
        <p:spPr>
          <a:xfrm>
            <a:off x="3388125" y="1082124"/>
            <a:ext cx="2900589" cy="383306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2400" b="1" spc="-100" dirty="0">
                <a:solidFill>
                  <a:srgbClr val="004A8F"/>
                </a:solidFill>
                <a:latin typeface="Trebuchet MS"/>
                <a:cs typeface="Trebuchet MS"/>
              </a:rPr>
              <a:t>Production</a:t>
            </a:r>
            <a:r>
              <a:rPr sz="2400" b="1" spc="-54" dirty="0">
                <a:solidFill>
                  <a:srgbClr val="004A8F"/>
                </a:solidFill>
                <a:latin typeface="Trebuchet MS"/>
                <a:cs typeface="Trebuchet MS"/>
              </a:rPr>
              <a:t> Allocation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75" name="object 38">
            <a:extLst>
              <a:ext uri="{FF2B5EF4-FFF2-40B4-BE49-F238E27FC236}">
                <a16:creationId xmlns:a16="http://schemas.microsoft.com/office/drawing/2014/main" id="{916E5341-30F6-CC66-82B2-E1E0ADB448EA}"/>
              </a:ext>
            </a:extLst>
          </p:cNvPr>
          <p:cNvSpPr/>
          <p:nvPr/>
        </p:nvSpPr>
        <p:spPr>
          <a:xfrm>
            <a:off x="1368897" y="1028319"/>
            <a:ext cx="6813117" cy="70817"/>
          </a:xfrm>
          <a:custGeom>
            <a:avLst/>
            <a:gdLst/>
            <a:ahLst/>
            <a:cxnLst/>
            <a:rect l="l" t="t" r="r" b="b"/>
            <a:pathLst>
              <a:path w="2773045">
                <a:moveTo>
                  <a:pt x="0" y="0"/>
                </a:moveTo>
                <a:lnTo>
                  <a:pt x="277286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76" name="object 38">
            <a:extLst>
              <a:ext uri="{FF2B5EF4-FFF2-40B4-BE49-F238E27FC236}">
                <a16:creationId xmlns:a16="http://schemas.microsoft.com/office/drawing/2014/main" id="{94C48F1B-477D-6E14-B66A-7447014AC66E}"/>
              </a:ext>
            </a:extLst>
          </p:cNvPr>
          <p:cNvSpPr/>
          <p:nvPr/>
        </p:nvSpPr>
        <p:spPr>
          <a:xfrm>
            <a:off x="1356377" y="1498411"/>
            <a:ext cx="6813117" cy="70817"/>
          </a:xfrm>
          <a:custGeom>
            <a:avLst/>
            <a:gdLst/>
            <a:ahLst/>
            <a:cxnLst/>
            <a:rect l="l" t="t" r="r" b="b"/>
            <a:pathLst>
              <a:path w="2773045">
                <a:moveTo>
                  <a:pt x="0" y="0"/>
                </a:moveTo>
                <a:lnTo>
                  <a:pt x="277286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77" name="object 38">
            <a:extLst>
              <a:ext uri="{FF2B5EF4-FFF2-40B4-BE49-F238E27FC236}">
                <a16:creationId xmlns:a16="http://schemas.microsoft.com/office/drawing/2014/main" id="{A4D51BEC-E39B-FE7B-C6D9-78263B2D8AF7}"/>
              </a:ext>
            </a:extLst>
          </p:cNvPr>
          <p:cNvSpPr/>
          <p:nvPr/>
        </p:nvSpPr>
        <p:spPr>
          <a:xfrm>
            <a:off x="1354862" y="5698443"/>
            <a:ext cx="6813117" cy="70817"/>
          </a:xfrm>
          <a:custGeom>
            <a:avLst/>
            <a:gdLst/>
            <a:ahLst/>
            <a:cxnLst/>
            <a:rect l="l" t="t" r="r" b="b"/>
            <a:pathLst>
              <a:path w="2773045">
                <a:moveTo>
                  <a:pt x="0" y="0"/>
                </a:moveTo>
                <a:lnTo>
                  <a:pt x="277286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79" name="object 33">
            <a:extLst>
              <a:ext uri="{FF2B5EF4-FFF2-40B4-BE49-F238E27FC236}">
                <a16:creationId xmlns:a16="http://schemas.microsoft.com/office/drawing/2014/main" id="{C96686E7-77B8-2C63-C3ED-CC98CABD245B}"/>
              </a:ext>
            </a:extLst>
          </p:cNvPr>
          <p:cNvSpPr txBox="1"/>
          <p:nvPr/>
        </p:nvSpPr>
        <p:spPr>
          <a:xfrm>
            <a:off x="903726" y="4704621"/>
            <a:ext cx="2952174" cy="455931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 algn="ctr">
              <a:spcBef>
                <a:spcPts val="95"/>
              </a:spcBef>
            </a:pPr>
            <a:r>
              <a:rPr lang="en-US" sz="1400" b="1" dirty="0">
                <a:solidFill>
                  <a:srgbClr val="231F20"/>
                </a:solidFill>
                <a:latin typeface="Trebuchet MS"/>
                <a:cs typeface="Trebuchet MS"/>
              </a:rPr>
              <a:t>Cryogenic</a:t>
            </a:r>
          </a:p>
          <a:p>
            <a:pPr marL="11527" algn="ctr">
              <a:spcBef>
                <a:spcPts val="95"/>
              </a:spcBef>
            </a:pPr>
            <a:r>
              <a:rPr lang="en-US" sz="1400" b="1" dirty="0">
                <a:solidFill>
                  <a:srgbClr val="231F20"/>
                </a:solidFill>
                <a:latin typeface="Trebuchet MS"/>
                <a:cs typeface="Trebuchet MS"/>
              </a:rPr>
              <a:t>Storage Tank</a:t>
            </a:r>
            <a:endParaRPr lang="en-US" sz="1400" b="1" dirty="0">
              <a:latin typeface="Trebuchet MS"/>
              <a:cs typeface="Trebuchet MS"/>
            </a:endParaRPr>
          </a:p>
        </p:txBody>
      </p:sp>
      <p:sp>
        <p:nvSpPr>
          <p:cNvPr id="80" name="object 34">
            <a:extLst>
              <a:ext uri="{FF2B5EF4-FFF2-40B4-BE49-F238E27FC236}">
                <a16:creationId xmlns:a16="http://schemas.microsoft.com/office/drawing/2014/main" id="{33744013-8921-826C-EE77-D1C5EC1F572E}"/>
              </a:ext>
            </a:extLst>
          </p:cNvPr>
          <p:cNvSpPr txBox="1"/>
          <p:nvPr/>
        </p:nvSpPr>
        <p:spPr>
          <a:xfrm>
            <a:off x="4410151" y="4745824"/>
            <a:ext cx="2063590" cy="227664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lang="en-US" sz="1400" b="1" spc="-103" dirty="0">
                <a:solidFill>
                  <a:srgbClr val="231F20"/>
                </a:solidFill>
                <a:cs typeface="Trebuchet MS"/>
              </a:rPr>
              <a:t>Pressure </a:t>
            </a:r>
            <a:r>
              <a:rPr sz="1400" b="1" spc="-103" dirty="0">
                <a:solidFill>
                  <a:srgbClr val="231F20"/>
                </a:solidFill>
                <a:cs typeface="Trebuchet MS"/>
              </a:rPr>
              <a:t>Vessel</a:t>
            </a:r>
            <a:endParaRPr sz="1400" b="1" dirty="0">
              <a:cs typeface="Trebuchet MS"/>
            </a:endParaRP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id="{43CBFFCE-3AED-C5CE-F537-F7DC7192E6C6}"/>
              </a:ext>
            </a:extLst>
          </p:cNvPr>
          <p:cNvSpPr txBox="1"/>
          <p:nvPr/>
        </p:nvSpPr>
        <p:spPr>
          <a:xfrm>
            <a:off x="7163711" y="4763199"/>
            <a:ext cx="2480998" cy="227664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lang="en-US" altLang="ko-KR" sz="1400" b="1" spc="-132" dirty="0">
                <a:solidFill>
                  <a:srgbClr val="231F20"/>
                </a:solidFill>
                <a:cs typeface="Trebuchet MS"/>
              </a:rPr>
              <a:t>Others</a:t>
            </a:r>
            <a:endParaRPr sz="1400" b="1" dirty="0">
              <a:cs typeface="Trebuchet MS"/>
            </a:endParaRPr>
          </a:p>
        </p:txBody>
      </p:sp>
      <p:sp>
        <p:nvSpPr>
          <p:cNvPr id="83" name="object 31">
            <a:extLst>
              <a:ext uri="{FF2B5EF4-FFF2-40B4-BE49-F238E27FC236}">
                <a16:creationId xmlns:a16="http://schemas.microsoft.com/office/drawing/2014/main" id="{B3A60A96-BC37-D594-431C-65146747AF95}"/>
              </a:ext>
            </a:extLst>
          </p:cNvPr>
          <p:cNvSpPr txBox="1"/>
          <p:nvPr/>
        </p:nvSpPr>
        <p:spPr>
          <a:xfrm>
            <a:off x="2051327" y="3222461"/>
            <a:ext cx="1017860" cy="444853"/>
          </a:xfrm>
          <a:prstGeom prst="rect">
            <a:avLst/>
          </a:prstGeom>
        </p:spPr>
        <p:txBody>
          <a:bodyPr vert="horz" wrap="square" lIns="0" tIns="13831" rIns="0" bIns="0" rtlCol="0">
            <a:spAutoFit/>
          </a:bodyPr>
          <a:lstStyle/>
          <a:p>
            <a:pPr marL="11527">
              <a:tabLst>
                <a:tab pos="1371080" algn="l"/>
              </a:tabLst>
            </a:pPr>
            <a:r>
              <a:rPr lang="en-US" altLang="ko-KR" sz="2800" b="1" spc="-23" dirty="0" smtClean="0">
                <a:solidFill>
                  <a:srgbClr val="D71920"/>
                </a:solidFill>
                <a:latin typeface="Trebuchet MS"/>
                <a:cs typeface="Trebuchet MS"/>
              </a:rPr>
              <a:t>55</a:t>
            </a:r>
            <a:r>
              <a:rPr lang="en-US" altLang="ko-KR" sz="2800" b="1" spc="-23" dirty="0" smtClean="0">
                <a:solidFill>
                  <a:srgbClr val="231F20"/>
                </a:solidFill>
                <a:latin typeface="Trebuchet MS"/>
                <a:cs typeface="Trebuchet MS"/>
              </a:rPr>
              <a:t>%</a:t>
            </a:r>
            <a:r>
              <a:rPr lang="ko-KR" altLang="en-US" sz="2800" b="1" spc="-23" dirty="0" smtClean="0">
                <a:solidFill>
                  <a:srgbClr val="231F20"/>
                </a:solidFill>
                <a:latin typeface="Trebuchet MS"/>
                <a:cs typeface="Trebuchet MS"/>
              </a:rPr>
              <a:t>  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93" name="object 14">
            <a:extLst>
              <a:ext uri="{FF2B5EF4-FFF2-40B4-BE49-F238E27FC236}">
                <a16:creationId xmlns:a16="http://schemas.microsoft.com/office/drawing/2014/main" id="{9D179051-1BC4-965B-6A62-DBC7FEECC9A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1358447" y="2420959"/>
            <a:ext cx="969575" cy="971174"/>
          </a:xfrm>
          <a:prstGeom prst="rect">
            <a:avLst/>
          </a:prstGeom>
        </p:spPr>
      </p:pic>
      <p:sp>
        <p:nvSpPr>
          <p:cNvPr id="94" name="object 15">
            <a:extLst>
              <a:ext uri="{FF2B5EF4-FFF2-40B4-BE49-F238E27FC236}">
                <a16:creationId xmlns:a16="http://schemas.microsoft.com/office/drawing/2014/main" id="{B1C3E033-F03A-A116-F942-07F1483E2E4A}"/>
              </a:ext>
            </a:extLst>
          </p:cNvPr>
          <p:cNvSpPr/>
          <p:nvPr/>
        </p:nvSpPr>
        <p:spPr>
          <a:xfrm rot="20004131">
            <a:off x="1289955" y="3156200"/>
            <a:ext cx="387663" cy="486711"/>
          </a:xfrm>
          <a:custGeom>
            <a:avLst/>
            <a:gdLst/>
            <a:ahLst/>
            <a:cxnLst/>
            <a:rect l="l" t="t" r="r" b="b"/>
            <a:pathLst>
              <a:path w="200025" h="245109">
                <a:moveTo>
                  <a:pt x="139623" y="167563"/>
                </a:moveTo>
                <a:lnTo>
                  <a:pt x="40932" y="110591"/>
                </a:lnTo>
                <a:lnTo>
                  <a:pt x="28638" y="135661"/>
                </a:lnTo>
                <a:lnTo>
                  <a:pt x="17678" y="161455"/>
                </a:lnTo>
                <a:lnTo>
                  <a:pt x="8115" y="187947"/>
                </a:lnTo>
                <a:lnTo>
                  <a:pt x="0" y="215087"/>
                </a:lnTo>
                <a:lnTo>
                  <a:pt x="109969" y="244538"/>
                </a:lnTo>
                <a:lnTo>
                  <a:pt x="115912" y="224599"/>
                </a:lnTo>
                <a:lnTo>
                  <a:pt x="122859" y="205092"/>
                </a:lnTo>
                <a:lnTo>
                  <a:pt x="130771" y="186080"/>
                </a:lnTo>
                <a:lnTo>
                  <a:pt x="139623" y="167563"/>
                </a:lnTo>
                <a:close/>
              </a:path>
              <a:path w="200025" h="245109">
                <a:moveTo>
                  <a:pt x="199644" y="80492"/>
                </a:moveTo>
                <a:lnTo>
                  <a:pt x="119164" y="0"/>
                </a:lnTo>
                <a:lnTo>
                  <a:pt x="100558" y="21209"/>
                </a:lnTo>
                <a:lnTo>
                  <a:pt x="83134" y="43421"/>
                </a:lnTo>
                <a:lnTo>
                  <a:pt x="66929" y="66598"/>
                </a:lnTo>
                <a:lnTo>
                  <a:pt x="51981" y="90690"/>
                </a:lnTo>
                <a:lnTo>
                  <a:pt x="150545" y="147586"/>
                </a:lnTo>
                <a:lnTo>
                  <a:pt x="161531" y="129832"/>
                </a:lnTo>
                <a:lnTo>
                  <a:pt x="173393" y="112699"/>
                </a:lnTo>
                <a:lnTo>
                  <a:pt x="186105" y="96240"/>
                </a:lnTo>
                <a:lnTo>
                  <a:pt x="199644" y="80492"/>
                </a:lnTo>
                <a:close/>
              </a:path>
            </a:pathLst>
          </a:custGeom>
          <a:solidFill>
            <a:srgbClr val="D8192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21">
            <a:extLst>
              <a:ext uri="{FF2B5EF4-FFF2-40B4-BE49-F238E27FC236}">
                <a16:creationId xmlns:a16="http://schemas.microsoft.com/office/drawing/2014/main" id="{65E59B0E-3261-703C-869D-5AAF587BB61C}"/>
              </a:ext>
            </a:extLst>
          </p:cNvPr>
          <p:cNvSpPr/>
          <p:nvPr/>
        </p:nvSpPr>
        <p:spPr>
          <a:xfrm rot="9926689">
            <a:off x="1489705" y="3631066"/>
            <a:ext cx="422121" cy="692238"/>
          </a:xfrm>
          <a:custGeom>
            <a:avLst/>
            <a:gdLst/>
            <a:ahLst/>
            <a:cxnLst/>
            <a:rect l="l" t="t" r="r" b="b"/>
            <a:pathLst>
              <a:path w="217804" h="348615">
                <a:moveTo>
                  <a:pt x="147650" y="90665"/>
                </a:moveTo>
                <a:lnTo>
                  <a:pt x="132702" y="66598"/>
                </a:lnTo>
                <a:lnTo>
                  <a:pt x="116497" y="43434"/>
                </a:lnTo>
                <a:lnTo>
                  <a:pt x="99072" y="21209"/>
                </a:lnTo>
                <a:lnTo>
                  <a:pt x="80467" y="0"/>
                </a:lnTo>
                <a:lnTo>
                  <a:pt x="0" y="80479"/>
                </a:lnTo>
                <a:lnTo>
                  <a:pt x="13550" y="96240"/>
                </a:lnTo>
                <a:lnTo>
                  <a:pt x="26263" y="112699"/>
                </a:lnTo>
                <a:lnTo>
                  <a:pt x="38112" y="129832"/>
                </a:lnTo>
                <a:lnTo>
                  <a:pt x="49098" y="147574"/>
                </a:lnTo>
                <a:lnTo>
                  <a:pt x="147650" y="90665"/>
                </a:lnTo>
                <a:close/>
              </a:path>
              <a:path w="217804" h="348615">
                <a:moveTo>
                  <a:pt x="199644" y="215061"/>
                </a:moveTo>
                <a:lnTo>
                  <a:pt x="191516" y="187934"/>
                </a:lnTo>
                <a:lnTo>
                  <a:pt x="181965" y="161442"/>
                </a:lnTo>
                <a:lnTo>
                  <a:pt x="171005" y="135661"/>
                </a:lnTo>
                <a:lnTo>
                  <a:pt x="158711" y="110591"/>
                </a:lnTo>
                <a:lnTo>
                  <a:pt x="60020" y="167563"/>
                </a:lnTo>
                <a:lnTo>
                  <a:pt x="68859" y="186080"/>
                </a:lnTo>
                <a:lnTo>
                  <a:pt x="76784" y="205092"/>
                </a:lnTo>
                <a:lnTo>
                  <a:pt x="83731" y="224586"/>
                </a:lnTo>
                <a:lnTo>
                  <a:pt x="89687" y="244538"/>
                </a:lnTo>
                <a:lnTo>
                  <a:pt x="199644" y="215061"/>
                </a:lnTo>
                <a:close/>
              </a:path>
              <a:path w="217804" h="348615">
                <a:moveTo>
                  <a:pt x="217208" y="348018"/>
                </a:moveTo>
                <a:lnTo>
                  <a:pt x="216420" y="319595"/>
                </a:lnTo>
                <a:lnTo>
                  <a:pt x="214083" y="291680"/>
                </a:lnTo>
                <a:lnTo>
                  <a:pt x="210261" y="264198"/>
                </a:lnTo>
                <a:lnTo>
                  <a:pt x="205028" y="237197"/>
                </a:lnTo>
                <a:lnTo>
                  <a:pt x="95021" y="266687"/>
                </a:lnTo>
                <a:lnTo>
                  <a:pt x="98615" y="286537"/>
                </a:lnTo>
                <a:lnTo>
                  <a:pt x="101231" y="306705"/>
                </a:lnTo>
                <a:lnTo>
                  <a:pt x="102819" y="327177"/>
                </a:lnTo>
                <a:lnTo>
                  <a:pt x="103352" y="347929"/>
                </a:lnTo>
                <a:lnTo>
                  <a:pt x="217208" y="348018"/>
                </a:lnTo>
                <a:close/>
              </a:path>
            </a:pathLst>
          </a:custGeom>
          <a:solidFill>
            <a:srgbClr val="D81920"/>
          </a:solidFill>
        </p:spPr>
        <p:txBody>
          <a:bodyPr wrap="square" lIns="0" tIns="0" rIns="0" bIns="0" rtlCol="0"/>
          <a:lstStyle/>
          <a:p>
            <a:endParaRPr>
              <a:solidFill>
                <a:srgbClr val="C00000"/>
              </a:solidFill>
            </a:endParaRPr>
          </a:p>
        </p:txBody>
      </p:sp>
      <p:sp>
        <p:nvSpPr>
          <p:cNvPr id="96" name="object 30">
            <a:extLst>
              <a:ext uri="{FF2B5EF4-FFF2-40B4-BE49-F238E27FC236}">
                <a16:creationId xmlns:a16="http://schemas.microsoft.com/office/drawing/2014/main" id="{7B72F870-506B-D803-DB19-50B1D5BD6094}"/>
              </a:ext>
            </a:extLst>
          </p:cNvPr>
          <p:cNvSpPr/>
          <p:nvPr/>
        </p:nvSpPr>
        <p:spPr>
          <a:xfrm rot="15270856">
            <a:off x="1920628" y="4040391"/>
            <a:ext cx="387663" cy="486711"/>
          </a:xfrm>
          <a:custGeom>
            <a:avLst/>
            <a:gdLst/>
            <a:ahLst/>
            <a:cxnLst/>
            <a:rect l="l" t="t" r="r" b="b"/>
            <a:pathLst>
              <a:path w="200025" h="245109">
                <a:moveTo>
                  <a:pt x="139623" y="167563"/>
                </a:moveTo>
                <a:lnTo>
                  <a:pt x="40932" y="110591"/>
                </a:lnTo>
                <a:lnTo>
                  <a:pt x="28625" y="135661"/>
                </a:lnTo>
                <a:lnTo>
                  <a:pt x="17678" y="161455"/>
                </a:lnTo>
                <a:lnTo>
                  <a:pt x="8115" y="187947"/>
                </a:lnTo>
                <a:lnTo>
                  <a:pt x="0" y="215087"/>
                </a:lnTo>
                <a:lnTo>
                  <a:pt x="109969" y="244538"/>
                </a:lnTo>
                <a:lnTo>
                  <a:pt x="115912" y="224599"/>
                </a:lnTo>
                <a:lnTo>
                  <a:pt x="122859" y="205092"/>
                </a:lnTo>
                <a:lnTo>
                  <a:pt x="130771" y="186080"/>
                </a:lnTo>
                <a:lnTo>
                  <a:pt x="139623" y="167563"/>
                </a:lnTo>
                <a:close/>
              </a:path>
              <a:path w="200025" h="245109">
                <a:moveTo>
                  <a:pt x="199644" y="80492"/>
                </a:moveTo>
                <a:lnTo>
                  <a:pt x="119164" y="0"/>
                </a:lnTo>
                <a:lnTo>
                  <a:pt x="100558" y="21209"/>
                </a:lnTo>
                <a:lnTo>
                  <a:pt x="83134" y="43421"/>
                </a:lnTo>
                <a:lnTo>
                  <a:pt x="66929" y="66598"/>
                </a:lnTo>
                <a:lnTo>
                  <a:pt x="51981" y="90690"/>
                </a:lnTo>
                <a:lnTo>
                  <a:pt x="150533" y="147586"/>
                </a:lnTo>
                <a:lnTo>
                  <a:pt x="161518" y="129832"/>
                </a:lnTo>
                <a:lnTo>
                  <a:pt x="173380" y="112699"/>
                </a:lnTo>
                <a:lnTo>
                  <a:pt x="186093" y="96240"/>
                </a:lnTo>
                <a:lnTo>
                  <a:pt x="199644" y="80492"/>
                </a:lnTo>
                <a:close/>
              </a:path>
            </a:pathLst>
          </a:custGeom>
          <a:solidFill>
            <a:srgbClr val="D819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5">
            <a:extLst>
              <a:ext uri="{FF2B5EF4-FFF2-40B4-BE49-F238E27FC236}">
                <a16:creationId xmlns:a16="http://schemas.microsoft.com/office/drawing/2014/main" id="{E1965DBD-5CAB-C395-CF61-0B5A56126B8B}"/>
              </a:ext>
            </a:extLst>
          </p:cNvPr>
          <p:cNvSpPr/>
          <p:nvPr/>
        </p:nvSpPr>
        <p:spPr>
          <a:xfrm>
            <a:off x="2383409" y="2418380"/>
            <a:ext cx="675642" cy="453926"/>
          </a:xfrm>
          <a:custGeom>
            <a:avLst/>
            <a:gdLst/>
            <a:ahLst/>
            <a:cxnLst/>
            <a:rect l="l" t="t" r="r" b="b"/>
            <a:pathLst>
              <a:path w="348614" h="228600">
                <a:moveTo>
                  <a:pt x="113055" y="15062"/>
                </a:moveTo>
                <a:lnTo>
                  <a:pt x="85534" y="8991"/>
                </a:lnTo>
                <a:lnTo>
                  <a:pt x="57492" y="4445"/>
                </a:lnTo>
                <a:lnTo>
                  <a:pt x="28956" y="1435"/>
                </a:lnTo>
                <a:lnTo>
                  <a:pt x="0" y="0"/>
                </a:lnTo>
                <a:lnTo>
                  <a:pt x="0" y="113855"/>
                </a:lnTo>
                <a:lnTo>
                  <a:pt x="21386" y="115023"/>
                </a:lnTo>
                <a:lnTo>
                  <a:pt x="42456" y="117297"/>
                </a:lnTo>
                <a:lnTo>
                  <a:pt x="63195" y="120662"/>
                </a:lnTo>
                <a:lnTo>
                  <a:pt x="83566" y="125095"/>
                </a:lnTo>
                <a:lnTo>
                  <a:pt x="113055" y="15062"/>
                </a:lnTo>
                <a:close/>
              </a:path>
              <a:path w="348614" h="228600">
                <a:moveTo>
                  <a:pt x="239725" y="65735"/>
                </a:moveTo>
                <a:lnTo>
                  <a:pt x="214680" y="52489"/>
                </a:lnTo>
                <a:lnTo>
                  <a:pt x="188836" y="40601"/>
                </a:lnTo>
                <a:lnTo>
                  <a:pt x="162267" y="30137"/>
                </a:lnTo>
                <a:lnTo>
                  <a:pt x="135001" y="21132"/>
                </a:lnTo>
                <a:lnTo>
                  <a:pt x="105524" y="131102"/>
                </a:lnTo>
                <a:lnTo>
                  <a:pt x="125615" y="137883"/>
                </a:lnTo>
                <a:lnTo>
                  <a:pt x="145224" y="145707"/>
                </a:lnTo>
                <a:lnTo>
                  <a:pt x="164287" y="154520"/>
                </a:lnTo>
                <a:lnTo>
                  <a:pt x="182803" y="164287"/>
                </a:lnTo>
                <a:lnTo>
                  <a:pt x="239725" y="65735"/>
                </a:lnTo>
                <a:close/>
              </a:path>
              <a:path w="348614" h="228600">
                <a:moveTo>
                  <a:pt x="348284" y="147650"/>
                </a:moveTo>
                <a:lnTo>
                  <a:pt x="327558" y="128295"/>
                </a:lnTo>
                <a:lnTo>
                  <a:pt x="305777" y="110096"/>
                </a:lnTo>
                <a:lnTo>
                  <a:pt x="283006" y="93103"/>
                </a:lnTo>
                <a:lnTo>
                  <a:pt x="259295" y="77355"/>
                </a:lnTo>
                <a:lnTo>
                  <a:pt x="202349" y="176022"/>
                </a:lnTo>
                <a:lnTo>
                  <a:pt x="219748" y="187769"/>
                </a:lnTo>
                <a:lnTo>
                  <a:pt x="236474" y="200380"/>
                </a:lnTo>
                <a:lnTo>
                  <a:pt x="252514" y="213842"/>
                </a:lnTo>
                <a:lnTo>
                  <a:pt x="267817" y="228130"/>
                </a:lnTo>
                <a:lnTo>
                  <a:pt x="348284" y="14765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F47CDFC0-220F-7DA3-328E-34B8B7573C97}"/>
              </a:ext>
            </a:extLst>
          </p:cNvPr>
          <p:cNvSpPr/>
          <p:nvPr/>
        </p:nvSpPr>
        <p:spPr>
          <a:xfrm rot="10800000">
            <a:off x="2379814" y="4185223"/>
            <a:ext cx="219061" cy="248397"/>
          </a:xfrm>
          <a:custGeom>
            <a:avLst/>
            <a:gdLst/>
            <a:ahLst/>
            <a:cxnLst/>
            <a:rect l="l" t="t" r="r" b="b"/>
            <a:pathLst>
              <a:path w="113029" h="125095">
                <a:moveTo>
                  <a:pt x="113029" y="0"/>
                </a:moveTo>
                <a:lnTo>
                  <a:pt x="84060" y="1433"/>
                </a:lnTo>
                <a:lnTo>
                  <a:pt x="55533" y="4440"/>
                </a:lnTo>
                <a:lnTo>
                  <a:pt x="27497" y="8992"/>
                </a:lnTo>
                <a:lnTo>
                  <a:pt x="0" y="15062"/>
                </a:lnTo>
                <a:lnTo>
                  <a:pt x="29463" y="125082"/>
                </a:lnTo>
                <a:lnTo>
                  <a:pt x="49831" y="120661"/>
                </a:lnTo>
                <a:lnTo>
                  <a:pt x="70565" y="117301"/>
                </a:lnTo>
                <a:lnTo>
                  <a:pt x="91641" y="115025"/>
                </a:lnTo>
                <a:lnTo>
                  <a:pt x="113029" y="113855"/>
                </a:lnTo>
                <a:lnTo>
                  <a:pt x="113029" y="0"/>
                </a:lnTo>
                <a:close/>
              </a:path>
            </a:pathLst>
          </a:custGeom>
          <a:solidFill>
            <a:srgbClr val="D819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09BA9A9D-B8C3-63FF-36E2-FC5FB8A2C170}"/>
              </a:ext>
            </a:extLst>
          </p:cNvPr>
          <p:cNvSpPr/>
          <p:nvPr/>
        </p:nvSpPr>
        <p:spPr>
          <a:xfrm rot="7321826">
            <a:off x="2958295" y="2751450"/>
            <a:ext cx="387663" cy="486711"/>
          </a:xfrm>
          <a:custGeom>
            <a:avLst/>
            <a:gdLst/>
            <a:ahLst/>
            <a:cxnLst/>
            <a:rect l="l" t="t" r="r" b="b"/>
            <a:pathLst>
              <a:path w="200025" h="245109">
                <a:moveTo>
                  <a:pt x="139623" y="167563"/>
                </a:moveTo>
                <a:lnTo>
                  <a:pt x="40932" y="110591"/>
                </a:lnTo>
                <a:lnTo>
                  <a:pt x="28625" y="135661"/>
                </a:lnTo>
                <a:lnTo>
                  <a:pt x="17678" y="161455"/>
                </a:lnTo>
                <a:lnTo>
                  <a:pt x="8115" y="187947"/>
                </a:lnTo>
                <a:lnTo>
                  <a:pt x="0" y="215087"/>
                </a:lnTo>
                <a:lnTo>
                  <a:pt x="109969" y="244538"/>
                </a:lnTo>
                <a:lnTo>
                  <a:pt x="115912" y="224599"/>
                </a:lnTo>
                <a:lnTo>
                  <a:pt x="122859" y="205092"/>
                </a:lnTo>
                <a:lnTo>
                  <a:pt x="130771" y="186080"/>
                </a:lnTo>
                <a:lnTo>
                  <a:pt x="139623" y="167563"/>
                </a:lnTo>
                <a:close/>
              </a:path>
              <a:path w="200025" h="245109">
                <a:moveTo>
                  <a:pt x="199644" y="80492"/>
                </a:moveTo>
                <a:lnTo>
                  <a:pt x="119164" y="0"/>
                </a:lnTo>
                <a:lnTo>
                  <a:pt x="100558" y="21209"/>
                </a:lnTo>
                <a:lnTo>
                  <a:pt x="83134" y="43421"/>
                </a:lnTo>
                <a:lnTo>
                  <a:pt x="66929" y="66598"/>
                </a:lnTo>
                <a:lnTo>
                  <a:pt x="51981" y="90690"/>
                </a:lnTo>
                <a:lnTo>
                  <a:pt x="150533" y="147586"/>
                </a:lnTo>
                <a:lnTo>
                  <a:pt x="161518" y="129832"/>
                </a:lnTo>
                <a:lnTo>
                  <a:pt x="173380" y="112699"/>
                </a:lnTo>
                <a:lnTo>
                  <a:pt x="186093" y="96240"/>
                </a:lnTo>
                <a:lnTo>
                  <a:pt x="199644" y="80492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8B6270A3-612A-3351-ACF8-CBA1FDE930F7}"/>
              </a:ext>
            </a:extLst>
          </p:cNvPr>
          <p:cNvGrpSpPr/>
          <p:nvPr/>
        </p:nvGrpSpPr>
        <p:grpSpPr>
          <a:xfrm rot="16200000">
            <a:off x="2454241" y="3330170"/>
            <a:ext cx="1109170" cy="846510"/>
            <a:chOff x="3660880" y="5398133"/>
            <a:chExt cx="538716" cy="411144"/>
          </a:xfrm>
          <a:solidFill>
            <a:srgbClr val="D81920"/>
          </a:solidFill>
        </p:grpSpPr>
        <p:sp>
          <p:nvSpPr>
            <p:cNvPr id="38" name="object 21">
              <a:extLst>
                <a:ext uri="{FF2B5EF4-FFF2-40B4-BE49-F238E27FC236}">
                  <a16:creationId xmlns:a16="http://schemas.microsoft.com/office/drawing/2014/main" id="{23B559C1-3B33-8FBC-F096-C97FBB38DA39}"/>
                </a:ext>
              </a:extLst>
            </p:cNvPr>
            <p:cNvSpPr/>
            <p:nvPr/>
          </p:nvSpPr>
          <p:spPr>
            <a:xfrm rot="9926689">
              <a:off x="3660880" y="5398133"/>
              <a:ext cx="205021" cy="336215"/>
            </a:xfrm>
            <a:custGeom>
              <a:avLst/>
              <a:gdLst/>
              <a:ahLst/>
              <a:cxnLst/>
              <a:rect l="l" t="t" r="r" b="b"/>
              <a:pathLst>
                <a:path w="217804" h="348615">
                  <a:moveTo>
                    <a:pt x="147650" y="90665"/>
                  </a:moveTo>
                  <a:lnTo>
                    <a:pt x="132702" y="66598"/>
                  </a:lnTo>
                  <a:lnTo>
                    <a:pt x="116497" y="43434"/>
                  </a:lnTo>
                  <a:lnTo>
                    <a:pt x="99072" y="21209"/>
                  </a:lnTo>
                  <a:lnTo>
                    <a:pt x="80467" y="0"/>
                  </a:lnTo>
                  <a:lnTo>
                    <a:pt x="0" y="80479"/>
                  </a:lnTo>
                  <a:lnTo>
                    <a:pt x="13550" y="96240"/>
                  </a:lnTo>
                  <a:lnTo>
                    <a:pt x="26263" y="112699"/>
                  </a:lnTo>
                  <a:lnTo>
                    <a:pt x="38112" y="129832"/>
                  </a:lnTo>
                  <a:lnTo>
                    <a:pt x="49098" y="147574"/>
                  </a:lnTo>
                  <a:lnTo>
                    <a:pt x="147650" y="90665"/>
                  </a:lnTo>
                  <a:close/>
                </a:path>
                <a:path w="217804" h="348615">
                  <a:moveTo>
                    <a:pt x="199644" y="215061"/>
                  </a:moveTo>
                  <a:lnTo>
                    <a:pt x="191516" y="187934"/>
                  </a:lnTo>
                  <a:lnTo>
                    <a:pt x="181965" y="161442"/>
                  </a:lnTo>
                  <a:lnTo>
                    <a:pt x="171005" y="135661"/>
                  </a:lnTo>
                  <a:lnTo>
                    <a:pt x="158711" y="110591"/>
                  </a:lnTo>
                  <a:lnTo>
                    <a:pt x="60020" y="167563"/>
                  </a:lnTo>
                  <a:lnTo>
                    <a:pt x="68859" y="186080"/>
                  </a:lnTo>
                  <a:lnTo>
                    <a:pt x="76784" y="205092"/>
                  </a:lnTo>
                  <a:lnTo>
                    <a:pt x="83731" y="224586"/>
                  </a:lnTo>
                  <a:lnTo>
                    <a:pt x="89687" y="244538"/>
                  </a:lnTo>
                  <a:lnTo>
                    <a:pt x="199644" y="215061"/>
                  </a:lnTo>
                  <a:close/>
                </a:path>
                <a:path w="217804" h="348615">
                  <a:moveTo>
                    <a:pt x="217208" y="348018"/>
                  </a:moveTo>
                  <a:lnTo>
                    <a:pt x="216420" y="319595"/>
                  </a:lnTo>
                  <a:lnTo>
                    <a:pt x="214083" y="291680"/>
                  </a:lnTo>
                  <a:lnTo>
                    <a:pt x="210261" y="264198"/>
                  </a:lnTo>
                  <a:lnTo>
                    <a:pt x="205028" y="237197"/>
                  </a:lnTo>
                  <a:lnTo>
                    <a:pt x="95021" y="266687"/>
                  </a:lnTo>
                  <a:lnTo>
                    <a:pt x="98615" y="286537"/>
                  </a:lnTo>
                  <a:lnTo>
                    <a:pt x="101231" y="306705"/>
                  </a:lnTo>
                  <a:lnTo>
                    <a:pt x="102819" y="327177"/>
                  </a:lnTo>
                  <a:lnTo>
                    <a:pt x="103352" y="347929"/>
                  </a:lnTo>
                  <a:lnTo>
                    <a:pt x="217208" y="34801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39" name="object 30">
              <a:extLst>
                <a:ext uri="{FF2B5EF4-FFF2-40B4-BE49-F238E27FC236}">
                  <a16:creationId xmlns:a16="http://schemas.microsoft.com/office/drawing/2014/main" id="{B33BC28D-C5F5-F409-EDED-AF8E97CC61CF}"/>
                </a:ext>
              </a:extLst>
            </p:cNvPr>
            <p:cNvSpPr/>
            <p:nvPr/>
          </p:nvSpPr>
          <p:spPr>
            <a:xfrm rot="15270856">
              <a:off x="3870176" y="5596939"/>
              <a:ext cx="188285" cy="236392"/>
            </a:xfrm>
            <a:custGeom>
              <a:avLst/>
              <a:gdLst/>
              <a:ahLst/>
              <a:cxnLst/>
              <a:rect l="l" t="t" r="r" b="b"/>
              <a:pathLst>
                <a:path w="200025" h="245109">
                  <a:moveTo>
                    <a:pt x="139623" y="167563"/>
                  </a:moveTo>
                  <a:lnTo>
                    <a:pt x="40932" y="110591"/>
                  </a:lnTo>
                  <a:lnTo>
                    <a:pt x="28625" y="135661"/>
                  </a:lnTo>
                  <a:lnTo>
                    <a:pt x="17678" y="161455"/>
                  </a:lnTo>
                  <a:lnTo>
                    <a:pt x="8115" y="187947"/>
                  </a:lnTo>
                  <a:lnTo>
                    <a:pt x="0" y="215087"/>
                  </a:lnTo>
                  <a:lnTo>
                    <a:pt x="109969" y="244538"/>
                  </a:lnTo>
                  <a:lnTo>
                    <a:pt x="115912" y="224599"/>
                  </a:lnTo>
                  <a:lnTo>
                    <a:pt x="122859" y="205092"/>
                  </a:lnTo>
                  <a:lnTo>
                    <a:pt x="130771" y="186080"/>
                  </a:lnTo>
                  <a:lnTo>
                    <a:pt x="139623" y="167563"/>
                  </a:lnTo>
                  <a:close/>
                </a:path>
                <a:path w="200025" h="245109">
                  <a:moveTo>
                    <a:pt x="199644" y="80492"/>
                  </a:moveTo>
                  <a:lnTo>
                    <a:pt x="119164" y="0"/>
                  </a:lnTo>
                  <a:lnTo>
                    <a:pt x="100558" y="21209"/>
                  </a:lnTo>
                  <a:lnTo>
                    <a:pt x="83134" y="43421"/>
                  </a:lnTo>
                  <a:lnTo>
                    <a:pt x="66929" y="66598"/>
                  </a:lnTo>
                  <a:lnTo>
                    <a:pt x="51981" y="90690"/>
                  </a:lnTo>
                  <a:lnTo>
                    <a:pt x="150533" y="147586"/>
                  </a:lnTo>
                  <a:lnTo>
                    <a:pt x="161518" y="129832"/>
                  </a:lnTo>
                  <a:lnTo>
                    <a:pt x="173380" y="112699"/>
                  </a:lnTo>
                  <a:lnTo>
                    <a:pt x="186093" y="96240"/>
                  </a:lnTo>
                  <a:lnTo>
                    <a:pt x="199644" y="8049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6">
              <a:extLst>
                <a:ext uri="{FF2B5EF4-FFF2-40B4-BE49-F238E27FC236}">
                  <a16:creationId xmlns:a16="http://schemas.microsoft.com/office/drawing/2014/main" id="{97922B19-855C-9DA4-18A6-6EF020978E5F}"/>
                </a:ext>
              </a:extLst>
            </p:cNvPr>
            <p:cNvSpPr/>
            <p:nvPr/>
          </p:nvSpPr>
          <p:spPr>
            <a:xfrm rot="10800000">
              <a:off x="4093200" y="5667283"/>
              <a:ext cx="106396" cy="120645"/>
            </a:xfrm>
            <a:custGeom>
              <a:avLst/>
              <a:gdLst/>
              <a:ahLst/>
              <a:cxnLst/>
              <a:rect l="l" t="t" r="r" b="b"/>
              <a:pathLst>
                <a:path w="113029" h="125095">
                  <a:moveTo>
                    <a:pt x="113029" y="0"/>
                  </a:moveTo>
                  <a:lnTo>
                    <a:pt x="84060" y="1433"/>
                  </a:lnTo>
                  <a:lnTo>
                    <a:pt x="55533" y="4440"/>
                  </a:lnTo>
                  <a:lnTo>
                    <a:pt x="27497" y="8992"/>
                  </a:lnTo>
                  <a:lnTo>
                    <a:pt x="0" y="15062"/>
                  </a:lnTo>
                  <a:lnTo>
                    <a:pt x="29463" y="125082"/>
                  </a:lnTo>
                  <a:lnTo>
                    <a:pt x="49831" y="120661"/>
                  </a:lnTo>
                  <a:lnTo>
                    <a:pt x="70565" y="117301"/>
                  </a:lnTo>
                  <a:lnTo>
                    <a:pt x="91641" y="115025"/>
                  </a:lnTo>
                  <a:lnTo>
                    <a:pt x="113029" y="113855"/>
                  </a:lnTo>
                  <a:lnTo>
                    <a:pt x="113029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32">
            <a:extLst>
              <a:ext uri="{FF2B5EF4-FFF2-40B4-BE49-F238E27FC236}">
                <a16:creationId xmlns:a16="http://schemas.microsoft.com/office/drawing/2014/main" id="{A771FF93-ACED-6D1A-14C1-677DDD5A2DE7}"/>
              </a:ext>
            </a:extLst>
          </p:cNvPr>
          <p:cNvSpPr txBox="1"/>
          <p:nvPr/>
        </p:nvSpPr>
        <p:spPr>
          <a:xfrm>
            <a:off x="5740427" y="3225400"/>
            <a:ext cx="3447870" cy="444853"/>
          </a:xfrm>
          <a:prstGeom prst="rect">
            <a:avLst/>
          </a:prstGeom>
        </p:spPr>
        <p:txBody>
          <a:bodyPr vert="horz" wrap="square" lIns="0" tIns="13831" rIns="0" bIns="0" rtlCol="0">
            <a:spAutoFit/>
          </a:bodyPr>
          <a:lstStyle/>
          <a:p>
            <a:pPr algn="ctr">
              <a:tabLst>
                <a:tab pos="1226998" algn="l"/>
              </a:tabLst>
            </a:pPr>
            <a:r>
              <a:rPr lang="en-US" altLang="ko-KR" sz="2800" b="1" spc="-23" dirty="0">
                <a:solidFill>
                  <a:srgbClr val="0066B3"/>
                </a:solidFill>
                <a:latin typeface="Trebuchet MS"/>
                <a:cs typeface="Trebuchet MS"/>
              </a:rPr>
              <a:t>5</a:t>
            </a:r>
            <a:r>
              <a:rPr lang="en-US" altLang="ko-KR" sz="2800" b="1" spc="-23" dirty="0" smtClean="0">
                <a:solidFill>
                  <a:srgbClr val="231F20"/>
                </a:solidFill>
                <a:latin typeface="Trebuchet MS"/>
                <a:cs typeface="Trebuchet MS"/>
              </a:rPr>
              <a:t>%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id="{C826790A-D998-F217-BEB6-165713D85916}"/>
              </a:ext>
            </a:extLst>
          </p:cNvPr>
          <p:cNvSpPr txBox="1"/>
          <p:nvPr/>
        </p:nvSpPr>
        <p:spPr>
          <a:xfrm>
            <a:off x="4578525" y="3245109"/>
            <a:ext cx="1023433" cy="444853"/>
          </a:xfrm>
          <a:prstGeom prst="rect">
            <a:avLst/>
          </a:prstGeom>
        </p:spPr>
        <p:txBody>
          <a:bodyPr vert="horz" wrap="square" lIns="0" tIns="13831" rIns="0" bIns="0" rtlCol="0">
            <a:spAutoFit/>
          </a:bodyPr>
          <a:lstStyle/>
          <a:p>
            <a:pPr marL="11527">
              <a:tabLst>
                <a:tab pos="1371080" algn="l"/>
              </a:tabLst>
            </a:pPr>
            <a:r>
              <a:rPr lang="en-US" sz="2800" b="1" spc="-64" dirty="0">
                <a:solidFill>
                  <a:srgbClr val="E87B1E"/>
                </a:solidFill>
                <a:latin typeface="Trebuchet MS"/>
                <a:cs typeface="Trebuchet MS"/>
              </a:rPr>
              <a:t>4</a:t>
            </a:r>
            <a:r>
              <a:rPr lang="en-US" sz="2800" b="1" spc="-64" dirty="0" smtClean="0">
                <a:solidFill>
                  <a:srgbClr val="E87B1E"/>
                </a:solidFill>
                <a:latin typeface="Trebuchet MS"/>
                <a:cs typeface="Trebuchet MS"/>
              </a:rPr>
              <a:t>5</a:t>
            </a:r>
            <a:r>
              <a:rPr lang="en-US" sz="2800" b="1" spc="-64" dirty="0" smtClean="0">
                <a:solidFill>
                  <a:srgbClr val="231F20"/>
                </a:solidFill>
                <a:latin typeface="Trebuchet MS"/>
                <a:cs typeface="Trebuchet MS"/>
              </a:rPr>
              <a:t>%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9968B55C-14C0-DAEA-B14D-F975EAF5E26B}"/>
              </a:ext>
            </a:extLst>
          </p:cNvPr>
          <p:cNvSpPr/>
          <p:nvPr/>
        </p:nvSpPr>
        <p:spPr>
          <a:xfrm>
            <a:off x="7163711" y="2422078"/>
            <a:ext cx="224473" cy="254535"/>
          </a:xfrm>
          <a:custGeom>
            <a:avLst/>
            <a:gdLst/>
            <a:ahLst/>
            <a:cxnLst/>
            <a:rect l="l" t="t" r="r" b="b"/>
            <a:pathLst>
              <a:path w="113029" h="125095">
                <a:moveTo>
                  <a:pt x="113029" y="0"/>
                </a:moveTo>
                <a:lnTo>
                  <a:pt x="84060" y="1433"/>
                </a:lnTo>
                <a:lnTo>
                  <a:pt x="55533" y="4440"/>
                </a:lnTo>
                <a:lnTo>
                  <a:pt x="27497" y="8992"/>
                </a:lnTo>
                <a:lnTo>
                  <a:pt x="0" y="15062"/>
                </a:lnTo>
                <a:lnTo>
                  <a:pt x="29463" y="125082"/>
                </a:lnTo>
                <a:lnTo>
                  <a:pt x="49831" y="120661"/>
                </a:lnTo>
                <a:lnTo>
                  <a:pt x="70565" y="117301"/>
                </a:lnTo>
                <a:lnTo>
                  <a:pt x="91641" y="115025"/>
                </a:lnTo>
                <a:lnTo>
                  <a:pt x="113029" y="113855"/>
                </a:lnTo>
                <a:lnTo>
                  <a:pt x="1130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0">
            <a:extLst>
              <a:ext uri="{FF2B5EF4-FFF2-40B4-BE49-F238E27FC236}">
                <a16:creationId xmlns:a16="http://schemas.microsoft.com/office/drawing/2014/main" id="{F52CA217-2E23-F7D9-5FA5-1079FCD5E717}"/>
              </a:ext>
            </a:extLst>
          </p:cNvPr>
          <p:cNvSpPr/>
          <p:nvPr/>
        </p:nvSpPr>
        <p:spPr>
          <a:xfrm>
            <a:off x="6428391" y="2755885"/>
            <a:ext cx="397240" cy="498736"/>
          </a:xfrm>
          <a:custGeom>
            <a:avLst/>
            <a:gdLst/>
            <a:ahLst/>
            <a:cxnLst/>
            <a:rect l="l" t="t" r="r" b="b"/>
            <a:pathLst>
              <a:path w="200025" h="245109">
                <a:moveTo>
                  <a:pt x="139623" y="167563"/>
                </a:moveTo>
                <a:lnTo>
                  <a:pt x="40932" y="110591"/>
                </a:lnTo>
                <a:lnTo>
                  <a:pt x="28625" y="135661"/>
                </a:lnTo>
                <a:lnTo>
                  <a:pt x="17678" y="161455"/>
                </a:lnTo>
                <a:lnTo>
                  <a:pt x="8115" y="187947"/>
                </a:lnTo>
                <a:lnTo>
                  <a:pt x="0" y="215087"/>
                </a:lnTo>
                <a:lnTo>
                  <a:pt x="109969" y="244538"/>
                </a:lnTo>
                <a:lnTo>
                  <a:pt x="115912" y="224599"/>
                </a:lnTo>
                <a:lnTo>
                  <a:pt x="122859" y="205092"/>
                </a:lnTo>
                <a:lnTo>
                  <a:pt x="130771" y="186080"/>
                </a:lnTo>
                <a:lnTo>
                  <a:pt x="139623" y="167563"/>
                </a:lnTo>
                <a:close/>
              </a:path>
              <a:path w="200025" h="245109">
                <a:moveTo>
                  <a:pt x="199644" y="80492"/>
                </a:moveTo>
                <a:lnTo>
                  <a:pt x="119164" y="0"/>
                </a:lnTo>
                <a:lnTo>
                  <a:pt x="100558" y="21209"/>
                </a:lnTo>
                <a:lnTo>
                  <a:pt x="83134" y="43421"/>
                </a:lnTo>
                <a:lnTo>
                  <a:pt x="66929" y="66598"/>
                </a:lnTo>
                <a:lnTo>
                  <a:pt x="51981" y="90690"/>
                </a:lnTo>
                <a:lnTo>
                  <a:pt x="150533" y="147586"/>
                </a:lnTo>
                <a:lnTo>
                  <a:pt x="161518" y="129832"/>
                </a:lnTo>
                <a:lnTo>
                  <a:pt x="173380" y="112699"/>
                </a:lnTo>
                <a:lnTo>
                  <a:pt x="186093" y="96240"/>
                </a:lnTo>
                <a:lnTo>
                  <a:pt x="199644" y="80492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F53700E3-DE00-3691-C8D1-54DE10EF7580}"/>
              </a:ext>
            </a:extLst>
          </p:cNvPr>
          <p:cNvSpPr/>
          <p:nvPr/>
        </p:nvSpPr>
        <p:spPr>
          <a:xfrm>
            <a:off x="7433404" y="2422098"/>
            <a:ext cx="692333" cy="465142"/>
          </a:xfrm>
          <a:custGeom>
            <a:avLst/>
            <a:gdLst/>
            <a:ahLst/>
            <a:cxnLst/>
            <a:rect l="l" t="t" r="r" b="b"/>
            <a:pathLst>
              <a:path w="348614" h="228600">
                <a:moveTo>
                  <a:pt x="113055" y="15062"/>
                </a:moveTo>
                <a:lnTo>
                  <a:pt x="85534" y="8991"/>
                </a:lnTo>
                <a:lnTo>
                  <a:pt x="57492" y="4445"/>
                </a:lnTo>
                <a:lnTo>
                  <a:pt x="28956" y="1435"/>
                </a:lnTo>
                <a:lnTo>
                  <a:pt x="0" y="0"/>
                </a:lnTo>
                <a:lnTo>
                  <a:pt x="0" y="113855"/>
                </a:lnTo>
                <a:lnTo>
                  <a:pt x="21386" y="115023"/>
                </a:lnTo>
                <a:lnTo>
                  <a:pt x="42456" y="117297"/>
                </a:lnTo>
                <a:lnTo>
                  <a:pt x="63195" y="120662"/>
                </a:lnTo>
                <a:lnTo>
                  <a:pt x="83566" y="125095"/>
                </a:lnTo>
                <a:lnTo>
                  <a:pt x="113055" y="15062"/>
                </a:lnTo>
                <a:close/>
              </a:path>
              <a:path w="348614" h="228600">
                <a:moveTo>
                  <a:pt x="239725" y="65735"/>
                </a:moveTo>
                <a:lnTo>
                  <a:pt x="214680" y="52489"/>
                </a:lnTo>
                <a:lnTo>
                  <a:pt x="188836" y="40601"/>
                </a:lnTo>
                <a:lnTo>
                  <a:pt x="162267" y="30137"/>
                </a:lnTo>
                <a:lnTo>
                  <a:pt x="135001" y="21132"/>
                </a:lnTo>
                <a:lnTo>
                  <a:pt x="105524" y="131102"/>
                </a:lnTo>
                <a:lnTo>
                  <a:pt x="125615" y="137883"/>
                </a:lnTo>
                <a:lnTo>
                  <a:pt x="145224" y="145707"/>
                </a:lnTo>
                <a:lnTo>
                  <a:pt x="164287" y="154520"/>
                </a:lnTo>
                <a:lnTo>
                  <a:pt x="182803" y="164287"/>
                </a:lnTo>
                <a:lnTo>
                  <a:pt x="239725" y="65735"/>
                </a:lnTo>
                <a:close/>
              </a:path>
              <a:path w="348614" h="228600">
                <a:moveTo>
                  <a:pt x="348284" y="147650"/>
                </a:moveTo>
                <a:lnTo>
                  <a:pt x="327558" y="128295"/>
                </a:lnTo>
                <a:lnTo>
                  <a:pt x="305777" y="110096"/>
                </a:lnTo>
                <a:lnTo>
                  <a:pt x="283006" y="93103"/>
                </a:lnTo>
                <a:lnTo>
                  <a:pt x="259295" y="77355"/>
                </a:lnTo>
                <a:lnTo>
                  <a:pt x="202349" y="176022"/>
                </a:lnTo>
                <a:lnTo>
                  <a:pt x="219748" y="187769"/>
                </a:lnTo>
                <a:lnTo>
                  <a:pt x="236474" y="200380"/>
                </a:lnTo>
                <a:lnTo>
                  <a:pt x="252514" y="213842"/>
                </a:lnTo>
                <a:lnTo>
                  <a:pt x="267817" y="228130"/>
                </a:lnTo>
                <a:lnTo>
                  <a:pt x="348284" y="14765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D8306D34-C03C-DBEB-A612-84CCBA97F241}"/>
              </a:ext>
            </a:extLst>
          </p:cNvPr>
          <p:cNvSpPr/>
          <p:nvPr/>
        </p:nvSpPr>
        <p:spPr>
          <a:xfrm>
            <a:off x="6393514" y="2465093"/>
            <a:ext cx="994992" cy="2041454"/>
          </a:xfrm>
          <a:custGeom>
            <a:avLst/>
            <a:gdLst/>
            <a:ahLst/>
            <a:cxnLst/>
            <a:rect l="l" t="t" r="r" b="b"/>
            <a:pathLst>
              <a:path w="501014" h="1003300">
                <a:moveTo>
                  <a:pt x="122212" y="409600"/>
                </a:moveTo>
                <a:lnTo>
                  <a:pt x="12179" y="380123"/>
                </a:lnTo>
                <a:lnTo>
                  <a:pt x="6946" y="407111"/>
                </a:lnTo>
                <a:lnTo>
                  <a:pt x="3124" y="434581"/>
                </a:lnTo>
                <a:lnTo>
                  <a:pt x="787" y="462495"/>
                </a:lnTo>
                <a:lnTo>
                  <a:pt x="0" y="490943"/>
                </a:lnTo>
                <a:lnTo>
                  <a:pt x="113855" y="490943"/>
                </a:lnTo>
                <a:lnTo>
                  <a:pt x="113855" y="490816"/>
                </a:lnTo>
                <a:lnTo>
                  <a:pt x="114388" y="470077"/>
                </a:lnTo>
                <a:lnTo>
                  <a:pt x="115976" y="449605"/>
                </a:lnTo>
                <a:lnTo>
                  <a:pt x="118592" y="429437"/>
                </a:lnTo>
                <a:lnTo>
                  <a:pt x="122212" y="409600"/>
                </a:lnTo>
                <a:close/>
              </a:path>
              <a:path w="501014" h="1003300">
                <a:moveTo>
                  <a:pt x="127381" y="593661"/>
                </a:moveTo>
                <a:lnTo>
                  <a:pt x="122694" y="574179"/>
                </a:lnTo>
                <a:lnTo>
                  <a:pt x="118973" y="554342"/>
                </a:lnTo>
                <a:lnTo>
                  <a:pt x="116255" y="534174"/>
                </a:lnTo>
                <a:lnTo>
                  <a:pt x="114554" y="513702"/>
                </a:lnTo>
                <a:lnTo>
                  <a:pt x="558" y="513702"/>
                </a:lnTo>
                <a:lnTo>
                  <a:pt x="2578" y="541756"/>
                </a:lnTo>
                <a:lnTo>
                  <a:pt x="6096" y="569366"/>
                </a:lnTo>
                <a:lnTo>
                  <a:pt x="11061" y="596493"/>
                </a:lnTo>
                <a:lnTo>
                  <a:pt x="17424" y="623125"/>
                </a:lnTo>
                <a:lnTo>
                  <a:pt x="127381" y="593661"/>
                </a:lnTo>
                <a:close/>
              </a:path>
              <a:path w="501014" h="1003300">
                <a:moveTo>
                  <a:pt x="166674" y="688695"/>
                </a:moveTo>
                <a:lnTo>
                  <a:pt x="157162" y="671131"/>
                </a:lnTo>
                <a:lnTo>
                  <a:pt x="148513" y="653046"/>
                </a:lnTo>
                <a:lnTo>
                  <a:pt x="140766" y="634492"/>
                </a:lnTo>
                <a:lnTo>
                  <a:pt x="133934" y="615480"/>
                </a:lnTo>
                <a:lnTo>
                  <a:pt x="23749" y="645007"/>
                </a:lnTo>
                <a:lnTo>
                  <a:pt x="32842" y="671195"/>
                </a:lnTo>
                <a:lnTo>
                  <a:pt x="43319" y="696709"/>
                </a:lnTo>
                <a:lnTo>
                  <a:pt x="55092" y="721512"/>
                </a:lnTo>
                <a:lnTo>
                  <a:pt x="68135" y="745591"/>
                </a:lnTo>
                <a:lnTo>
                  <a:pt x="166674" y="688695"/>
                </a:lnTo>
                <a:close/>
              </a:path>
              <a:path w="501014" h="1003300">
                <a:moveTo>
                  <a:pt x="228434" y="770051"/>
                </a:moveTo>
                <a:lnTo>
                  <a:pt x="214845" y="755535"/>
                </a:lnTo>
                <a:lnTo>
                  <a:pt x="201993" y="740359"/>
                </a:lnTo>
                <a:lnTo>
                  <a:pt x="189903" y="724535"/>
                </a:lnTo>
                <a:lnTo>
                  <a:pt x="178587" y="708113"/>
                </a:lnTo>
                <a:lnTo>
                  <a:pt x="79933" y="765073"/>
                </a:lnTo>
                <a:lnTo>
                  <a:pt x="95262" y="787806"/>
                </a:lnTo>
                <a:lnTo>
                  <a:pt x="111734" y="809650"/>
                </a:lnTo>
                <a:lnTo>
                  <a:pt x="129311" y="830580"/>
                </a:lnTo>
                <a:lnTo>
                  <a:pt x="147980" y="850519"/>
                </a:lnTo>
                <a:lnTo>
                  <a:pt x="228434" y="770051"/>
                </a:lnTo>
                <a:close/>
              </a:path>
              <a:path w="501014" h="1003300">
                <a:moveTo>
                  <a:pt x="298500" y="154876"/>
                </a:moveTo>
                <a:lnTo>
                  <a:pt x="241554" y="56235"/>
                </a:lnTo>
                <a:lnTo>
                  <a:pt x="217830" y="71970"/>
                </a:lnTo>
                <a:lnTo>
                  <a:pt x="195059" y="88963"/>
                </a:lnTo>
                <a:lnTo>
                  <a:pt x="173278" y="107162"/>
                </a:lnTo>
                <a:lnTo>
                  <a:pt x="152565" y="126530"/>
                </a:lnTo>
                <a:lnTo>
                  <a:pt x="233006" y="206997"/>
                </a:lnTo>
                <a:lnTo>
                  <a:pt x="248310" y="192722"/>
                </a:lnTo>
                <a:lnTo>
                  <a:pt x="264363" y="179247"/>
                </a:lnTo>
                <a:lnTo>
                  <a:pt x="281101" y="166636"/>
                </a:lnTo>
                <a:lnTo>
                  <a:pt x="298500" y="154876"/>
                </a:lnTo>
                <a:close/>
              </a:path>
              <a:path w="501014" h="1003300">
                <a:moveTo>
                  <a:pt x="308292" y="832878"/>
                </a:moveTo>
                <a:lnTo>
                  <a:pt x="291541" y="822286"/>
                </a:lnTo>
                <a:lnTo>
                  <a:pt x="275361" y="810895"/>
                </a:lnTo>
                <a:lnTo>
                  <a:pt x="259778" y="798753"/>
                </a:lnTo>
                <a:lnTo>
                  <a:pt x="244830" y="785863"/>
                </a:lnTo>
                <a:lnTo>
                  <a:pt x="164350" y="866355"/>
                </a:lnTo>
                <a:lnTo>
                  <a:pt x="184759" y="884288"/>
                </a:lnTo>
                <a:lnTo>
                  <a:pt x="206095" y="901141"/>
                </a:lnTo>
                <a:lnTo>
                  <a:pt x="228320" y="916863"/>
                </a:lnTo>
                <a:lnTo>
                  <a:pt x="251396" y="931430"/>
                </a:lnTo>
                <a:lnTo>
                  <a:pt x="308292" y="832878"/>
                </a:lnTo>
                <a:close/>
              </a:path>
              <a:path w="501014" h="1003300">
                <a:moveTo>
                  <a:pt x="395325" y="109969"/>
                </a:moveTo>
                <a:lnTo>
                  <a:pt x="365861" y="0"/>
                </a:lnTo>
                <a:lnTo>
                  <a:pt x="338582" y="8991"/>
                </a:lnTo>
                <a:lnTo>
                  <a:pt x="312000" y="19456"/>
                </a:lnTo>
                <a:lnTo>
                  <a:pt x="286169" y="31343"/>
                </a:lnTo>
                <a:lnTo>
                  <a:pt x="261124" y="44602"/>
                </a:lnTo>
                <a:lnTo>
                  <a:pt x="318033" y="143154"/>
                </a:lnTo>
                <a:lnTo>
                  <a:pt x="336550" y="133388"/>
                </a:lnTo>
                <a:lnTo>
                  <a:pt x="355625" y="124574"/>
                </a:lnTo>
                <a:lnTo>
                  <a:pt x="375221" y="116751"/>
                </a:lnTo>
                <a:lnTo>
                  <a:pt x="395325" y="109969"/>
                </a:lnTo>
                <a:close/>
              </a:path>
              <a:path w="501014" h="1003300">
                <a:moveTo>
                  <a:pt x="401078" y="873302"/>
                </a:moveTo>
                <a:lnTo>
                  <a:pt x="382206" y="867283"/>
                </a:lnTo>
                <a:lnTo>
                  <a:pt x="363740" y="860374"/>
                </a:lnTo>
                <a:lnTo>
                  <a:pt x="345719" y="852589"/>
                </a:lnTo>
                <a:lnTo>
                  <a:pt x="328168" y="843953"/>
                </a:lnTo>
                <a:lnTo>
                  <a:pt x="271221" y="942644"/>
                </a:lnTo>
                <a:lnTo>
                  <a:pt x="295300" y="954722"/>
                </a:lnTo>
                <a:lnTo>
                  <a:pt x="320103" y="965542"/>
                </a:lnTo>
                <a:lnTo>
                  <a:pt x="345554" y="975067"/>
                </a:lnTo>
                <a:lnTo>
                  <a:pt x="371614" y="983272"/>
                </a:lnTo>
                <a:lnTo>
                  <a:pt x="401078" y="873302"/>
                </a:lnTo>
                <a:close/>
              </a:path>
              <a:path w="501014" h="1003300">
                <a:moveTo>
                  <a:pt x="500849" y="888898"/>
                </a:moveTo>
                <a:lnTo>
                  <a:pt x="480999" y="887857"/>
                </a:lnTo>
                <a:lnTo>
                  <a:pt x="461416" y="885850"/>
                </a:lnTo>
                <a:lnTo>
                  <a:pt x="442112" y="882891"/>
                </a:lnTo>
                <a:lnTo>
                  <a:pt x="423125" y="879017"/>
                </a:lnTo>
                <a:lnTo>
                  <a:pt x="393661" y="989037"/>
                </a:lnTo>
                <a:lnTo>
                  <a:pt x="419785" y="994537"/>
                </a:lnTo>
                <a:lnTo>
                  <a:pt x="446392" y="998677"/>
                </a:lnTo>
                <a:lnTo>
                  <a:pt x="473417" y="1001433"/>
                </a:lnTo>
                <a:lnTo>
                  <a:pt x="500849" y="1002753"/>
                </a:lnTo>
                <a:lnTo>
                  <a:pt x="500849" y="888898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0CEFDD20-08CC-EB78-AC71-677500E4538F}"/>
              </a:ext>
            </a:extLst>
          </p:cNvPr>
          <p:cNvSpPr/>
          <p:nvPr/>
        </p:nvSpPr>
        <p:spPr>
          <a:xfrm rot="10800000">
            <a:off x="7432558" y="4251923"/>
            <a:ext cx="224473" cy="254535"/>
          </a:xfrm>
          <a:custGeom>
            <a:avLst/>
            <a:gdLst/>
            <a:ahLst/>
            <a:cxnLst/>
            <a:rect l="l" t="t" r="r" b="b"/>
            <a:pathLst>
              <a:path w="113029" h="125095">
                <a:moveTo>
                  <a:pt x="113029" y="0"/>
                </a:moveTo>
                <a:lnTo>
                  <a:pt x="84060" y="1433"/>
                </a:lnTo>
                <a:lnTo>
                  <a:pt x="55533" y="4440"/>
                </a:lnTo>
                <a:lnTo>
                  <a:pt x="27497" y="8992"/>
                </a:lnTo>
                <a:lnTo>
                  <a:pt x="0" y="15062"/>
                </a:lnTo>
                <a:lnTo>
                  <a:pt x="29463" y="125082"/>
                </a:lnTo>
                <a:lnTo>
                  <a:pt x="49831" y="120661"/>
                </a:lnTo>
                <a:lnTo>
                  <a:pt x="70565" y="117301"/>
                </a:lnTo>
                <a:lnTo>
                  <a:pt x="91641" y="115025"/>
                </a:lnTo>
                <a:lnTo>
                  <a:pt x="113029" y="113855"/>
                </a:lnTo>
                <a:lnTo>
                  <a:pt x="1130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0">
            <a:extLst>
              <a:ext uri="{FF2B5EF4-FFF2-40B4-BE49-F238E27FC236}">
                <a16:creationId xmlns:a16="http://schemas.microsoft.com/office/drawing/2014/main" id="{591DD9AB-6D41-014A-E73F-EA130C084704}"/>
              </a:ext>
            </a:extLst>
          </p:cNvPr>
          <p:cNvSpPr/>
          <p:nvPr/>
        </p:nvSpPr>
        <p:spPr>
          <a:xfrm rot="7289378">
            <a:off x="5614595" y="3621909"/>
            <a:ext cx="225732" cy="254535"/>
          </a:xfrm>
          <a:custGeom>
            <a:avLst/>
            <a:gdLst/>
            <a:ahLst/>
            <a:cxnLst/>
            <a:rect l="l" t="t" r="r" b="b"/>
            <a:pathLst>
              <a:path w="113664" h="125095">
                <a:moveTo>
                  <a:pt x="113042" y="0"/>
                </a:moveTo>
                <a:lnTo>
                  <a:pt x="84073" y="1433"/>
                </a:lnTo>
                <a:lnTo>
                  <a:pt x="55545" y="4440"/>
                </a:lnTo>
                <a:lnTo>
                  <a:pt x="27505" y="8992"/>
                </a:lnTo>
                <a:lnTo>
                  <a:pt x="0" y="15062"/>
                </a:lnTo>
                <a:lnTo>
                  <a:pt x="29476" y="125082"/>
                </a:lnTo>
                <a:lnTo>
                  <a:pt x="49843" y="120661"/>
                </a:lnTo>
                <a:lnTo>
                  <a:pt x="70578" y="117301"/>
                </a:lnTo>
                <a:lnTo>
                  <a:pt x="91654" y="115025"/>
                </a:lnTo>
                <a:lnTo>
                  <a:pt x="113042" y="113855"/>
                </a:lnTo>
                <a:lnTo>
                  <a:pt x="113042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3" name="object 23">
            <a:extLst>
              <a:ext uri="{FF2B5EF4-FFF2-40B4-BE49-F238E27FC236}">
                <a16:creationId xmlns:a16="http://schemas.microsoft.com/office/drawing/2014/main" id="{3A1E32EB-2C58-0712-FFCB-62867343D5D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 rot="16955598">
            <a:off x="5013013" y="2541518"/>
            <a:ext cx="993509" cy="995167"/>
          </a:xfrm>
          <a:prstGeom prst="rect">
            <a:avLst/>
          </a:prstGeom>
        </p:spPr>
      </p:pic>
      <p:sp>
        <p:nvSpPr>
          <p:cNvPr id="36" name="object 24">
            <a:extLst>
              <a:ext uri="{FF2B5EF4-FFF2-40B4-BE49-F238E27FC236}">
                <a16:creationId xmlns:a16="http://schemas.microsoft.com/office/drawing/2014/main" id="{8F8BA17B-A2B9-CDA3-BB65-E0E2F8FDB3BE}"/>
              </a:ext>
            </a:extLst>
          </p:cNvPr>
          <p:cNvSpPr/>
          <p:nvPr/>
        </p:nvSpPr>
        <p:spPr>
          <a:xfrm rot="11720831">
            <a:off x="5317775" y="3828058"/>
            <a:ext cx="397240" cy="498736"/>
          </a:xfrm>
          <a:custGeom>
            <a:avLst/>
            <a:gdLst/>
            <a:ahLst/>
            <a:cxnLst/>
            <a:rect l="l" t="t" r="r" b="b"/>
            <a:pathLst>
              <a:path w="200025" h="245109">
                <a:moveTo>
                  <a:pt x="139623" y="167563"/>
                </a:moveTo>
                <a:lnTo>
                  <a:pt x="40932" y="110591"/>
                </a:lnTo>
                <a:lnTo>
                  <a:pt x="28638" y="135661"/>
                </a:lnTo>
                <a:lnTo>
                  <a:pt x="17691" y="161455"/>
                </a:lnTo>
                <a:lnTo>
                  <a:pt x="8128" y="187947"/>
                </a:lnTo>
                <a:lnTo>
                  <a:pt x="0" y="215087"/>
                </a:lnTo>
                <a:lnTo>
                  <a:pt x="109982" y="244538"/>
                </a:lnTo>
                <a:lnTo>
                  <a:pt x="115925" y="224599"/>
                </a:lnTo>
                <a:lnTo>
                  <a:pt x="122872" y="205092"/>
                </a:lnTo>
                <a:lnTo>
                  <a:pt x="130771" y="186080"/>
                </a:lnTo>
                <a:lnTo>
                  <a:pt x="139623" y="167563"/>
                </a:lnTo>
                <a:close/>
              </a:path>
              <a:path w="200025" h="245109">
                <a:moveTo>
                  <a:pt x="199656" y="80492"/>
                </a:moveTo>
                <a:lnTo>
                  <a:pt x="119176" y="0"/>
                </a:lnTo>
                <a:lnTo>
                  <a:pt x="100571" y="21209"/>
                </a:lnTo>
                <a:lnTo>
                  <a:pt x="83146" y="43421"/>
                </a:lnTo>
                <a:lnTo>
                  <a:pt x="66941" y="66598"/>
                </a:lnTo>
                <a:lnTo>
                  <a:pt x="51993" y="90690"/>
                </a:lnTo>
                <a:lnTo>
                  <a:pt x="150545" y="147586"/>
                </a:lnTo>
                <a:lnTo>
                  <a:pt x="161531" y="129832"/>
                </a:lnTo>
                <a:lnTo>
                  <a:pt x="173393" y="112699"/>
                </a:lnTo>
                <a:lnTo>
                  <a:pt x="186105" y="96240"/>
                </a:lnTo>
                <a:lnTo>
                  <a:pt x="199656" y="80492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0">
            <a:extLst>
              <a:ext uri="{FF2B5EF4-FFF2-40B4-BE49-F238E27FC236}">
                <a16:creationId xmlns:a16="http://schemas.microsoft.com/office/drawing/2014/main" id="{BEA9A0CF-754B-E9E2-64EF-D266ECA65832}"/>
              </a:ext>
            </a:extLst>
          </p:cNvPr>
          <p:cNvSpPr/>
          <p:nvPr/>
        </p:nvSpPr>
        <p:spPr>
          <a:xfrm rot="1735262">
            <a:off x="4184211" y="2413439"/>
            <a:ext cx="397240" cy="498736"/>
          </a:xfrm>
          <a:custGeom>
            <a:avLst/>
            <a:gdLst/>
            <a:ahLst/>
            <a:cxnLst/>
            <a:rect l="l" t="t" r="r" b="b"/>
            <a:pathLst>
              <a:path w="200025" h="245109">
                <a:moveTo>
                  <a:pt x="139623" y="167563"/>
                </a:moveTo>
                <a:lnTo>
                  <a:pt x="40932" y="110591"/>
                </a:lnTo>
                <a:lnTo>
                  <a:pt x="28625" y="135661"/>
                </a:lnTo>
                <a:lnTo>
                  <a:pt x="17678" y="161455"/>
                </a:lnTo>
                <a:lnTo>
                  <a:pt x="8115" y="187947"/>
                </a:lnTo>
                <a:lnTo>
                  <a:pt x="0" y="215087"/>
                </a:lnTo>
                <a:lnTo>
                  <a:pt x="109969" y="244538"/>
                </a:lnTo>
                <a:lnTo>
                  <a:pt x="115912" y="224599"/>
                </a:lnTo>
                <a:lnTo>
                  <a:pt x="122859" y="205092"/>
                </a:lnTo>
                <a:lnTo>
                  <a:pt x="130771" y="186080"/>
                </a:lnTo>
                <a:lnTo>
                  <a:pt x="139623" y="167563"/>
                </a:lnTo>
                <a:close/>
              </a:path>
              <a:path w="200025" h="245109">
                <a:moveTo>
                  <a:pt x="199644" y="80492"/>
                </a:moveTo>
                <a:lnTo>
                  <a:pt x="119164" y="0"/>
                </a:lnTo>
                <a:lnTo>
                  <a:pt x="100558" y="21209"/>
                </a:lnTo>
                <a:lnTo>
                  <a:pt x="83134" y="43421"/>
                </a:lnTo>
                <a:lnTo>
                  <a:pt x="66929" y="66598"/>
                </a:lnTo>
                <a:lnTo>
                  <a:pt x="51981" y="90690"/>
                </a:lnTo>
                <a:lnTo>
                  <a:pt x="150533" y="147586"/>
                </a:lnTo>
                <a:lnTo>
                  <a:pt x="161518" y="129832"/>
                </a:lnTo>
                <a:lnTo>
                  <a:pt x="173380" y="112699"/>
                </a:lnTo>
                <a:lnTo>
                  <a:pt x="186093" y="96240"/>
                </a:lnTo>
                <a:lnTo>
                  <a:pt x="199644" y="80492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8">
            <a:extLst>
              <a:ext uri="{FF2B5EF4-FFF2-40B4-BE49-F238E27FC236}">
                <a16:creationId xmlns:a16="http://schemas.microsoft.com/office/drawing/2014/main" id="{A21CF266-66A8-8AE9-263C-1AC46DD2CF45}"/>
              </a:ext>
            </a:extLst>
          </p:cNvPr>
          <p:cNvSpPr/>
          <p:nvPr/>
        </p:nvSpPr>
        <p:spPr>
          <a:xfrm rot="1735262">
            <a:off x="3884005" y="2190385"/>
            <a:ext cx="994992" cy="2041454"/>
          </a:xfrm>
          <a:custGeom>
            <a:avLst/>
            <a:gdLst/>
            <a:ahLst/>
            <a:cxnLst/>
            <a:rect l="l" t="t" r="r" b="b"/>
            <a:pathLst>
              <a:path w="501014" h="1003300">
                <a:moveTo>
                  <a:pt x="122212" y="409600"/>
                </a:moveTo>
                <a:lnTo>
                  <a:pt x="12179" y="380123"/>
                </a:lnTo>
                <a:lnTo>
                  <a:pt x="6946" y="407111"/>
                </a:lnTo>
                <a:lnTo>
                  <a:pt x="3124" y="434581"/>
                </a:lnTo>
                <a:lnTo>
                  <a:pt x="787" y="462495"/>
                </a:lnTo>
                <a:lnTo>
                  <a:pt x="0" y="490943"/>
                </a:lnTo>
                <a:lnTo>
                  <a:pt x="113855" y="490943"/>
                </a:lnTo>
                <a:lnTo>
                  <a:pt x="113855" y="490816"/>
                </a:lnTo>
                <a:lnTo>
                  <a:pt x="114388" y="470077"/>
                </a:lnTo>
                <a:lnTo>
                  <a:pt x="115976" y="449605"/>
                </a:lnTo>
                <a:lnTo>
                  <a:pt x="118592" y="429437"/>
                </a:lnTo>
                <a:lnTo>
                  <a:pt x="122212" y="409600"/>
                </a:lnTo>
                <a:close/>
              </a:path>
              <a:path w="501014" h="1003300">
                <a:moveTo>
                  <a:pt x="127381" y="593661"/>
                </a:moveTo>
                <a:lnTo>
                  <a:pt x="122694" y="574179"/>
                </a:lnTo>
                <a:lnTo>
                  <a:pt x="118973" y="554342"/>
                </a:lnTo>
                <a:lnTo>
                  <a:pt x="116255" y="534174"/>
                </a:lnTo>
                <a:lnTo>
                  <a:pt x="114554" y="513702"/>
                </a:lnTo>
                <a:lnTo>
                  <a:pt x="558" y="513702"/>
                </a:lnTo>
                <a:lnTo>
                  <a:pt x="2578" y="541756"/>
                </a:lnTo>
                <a:lnTo>
                  <a:pt x="6096" y="569366"/>
                </a:lnTo>
                <a:lnTo>
                  <a:pt x="11061" y="596493"/>
                </a:lnTo>
                <a:lnTo>
                  <a:pt x="17424" y="623125"/>
                </a:lnTo>
                <a:lnTo>
                  <a:pt x="127381" y="593661"/>
                </a:lnTo>
                <a:close/>
              </a:path>
              <a:path w="501014" h="1003300">
                <a:moveTo>
                  <a:pt x="166674" y="688695"/>
                </a:moveTo>
                <a:lnTo>
                  <a:pt x="157162" y="671131"/>
                </a:lnTo>
                <a:lnTo>
                  <a:pt x="148513" y="653046"/>
                </a:lnTo>
                <a:lnTo>
                  <a:pt x="140766" y="634492"/>
                </a:lnTo>
                <a:lnTo>
                  <a:pt x="133934" y="615480"/>
                </a:lnTo>
                <a:lnTo>
                  <a:pt x="23749" y="645007"/>
                </a:lnTo>
                <a:lnTo>
                  <a:pt x="32842" y="671195"/>
                </a:lnTo>
                <a:lnTo>
                  <a:pt x="43319" y="696709"/>
                </a:lnTo>
                <a:lnTo>
                  <a:pt x="55092" y="721512"/>
                </a:lnTo>
                <a:lnTo>
                  <a:pt x="68135" y="745591"/>
                </a:lnTo>
                <a:lnTo>
                  <a:pt x="166674" y="688695"/>
                </a:lnTo>
                <a:close/>
              </a:path>
              <a:path w="501014" h="1003300">
                <a:moveTo>
                  <a:pt x="228434" y="770051"/>
                </a:moveTo>
                <a:lnTo>
                  <a:pt x="214845" y="755535"/>
                </a:lnTo>
                <a:lnTo>
                  <a:pt x="201993" y="740359"/>
                </a:lnTo>
                <a:lnTo>
                  <a:pt x="189903" y="724535"/>
                </a:lnTo>
                <a:lnTo>
                  <a:pt x="178587" y="708113"/>
                </a:lnTo>
                <a:lnTo>
                  <a:pt x="79933" y="765073"/>
                </a:lnTo>
                <a:lnTo>
                  <a:pt x="95262" y="787806"/>
                </a:lnTo>
                <a:lnTo>
                  <a:pt x="111734" y="809650"/>
                </a:lnTo>
                <a:lnTo>
                  <a:pt x="129311" y="830580"/>
                </a:lnTo>
                <a:lnTo>
                  <a:pt x="147980" y="850519"/>
                </a:lnTo>
                <a:lnTo>
                  <a:pt x="228434" y="770051"/>
                </a:lnTo>
                <a:close/>
              </a:path>
              <a:path w="501014" h="1003300">
                <a:moveTo>
                  <a:pt x="298500" y="154876"/>
                </a:moveTo>
                <a:lnTo>
                  <a:pt x="241554" y="56235"/>
                </a:lnTo>
                <a:lnTo>
                  <a:pt x="217830" y="71970"/>
                </a:lnTo>
                <a:lnTo>
                  <a:pt x="195059" y="88963"/>
                </a:lnTo>
                <a:lnTo>
                  <a:pt x="173278" y="107162"/>
                </a:lnTo>
                <a:lnTo>
                  <a:pt x="152565" y="126530"/>
                </a:lnTo>
                <a:lnTo>
                  <a:pt x="233006" y="206997"/>
                </a:lnTo>
                <a:lnTo>
                  <a:pt x="248310" y="192722"/>
                </a:lnTo>
                <a:lnTo>
                  <a:pt x="264363" y="179247"/>
                </a:lnTo>
                <a:lnTo>
                  <a:pt x="281101" y="166636"/>
                </a:lnTo>
                <a:lnTo>
                  <a:pt x="298500" y="154876"/>
                </a:lnTo>
                <a:close/>
              </a:path>
              <a:path w="501014" h="1003300">
                <a:moveTo>
                  <a:pt x="308292" y="832878"/>
                </a:moveTo>
                <a:lnTo>
                  <a:pt x="291541" y="822286"/>
                </a:lnTo>
                <a:lnTo>
                  <a:pt x="275361" y="810895"/>
                </a:lnTo>
                <a:lnTo>
                  <a:pt x="259778" y="798753"/>
                </a:lnTo>
                <a:lnTo>
                  <a:pt x="244830" y="785863"/>
                </a:lnTo>
                <a:lnTo>
                  <a:pt x="164350" y="866355"/>
                </a:lnTo>
                <a:lnTo>
                  <a:pt x="184759" y="884288"/>
                </a:lnTo>
                <a:lnTo>
                  <a:pt x="206095" y="901141"/>
                </a:lnTo>
                <a:lnTo>
                  <a:pt x="228320" y="916863"/>
                </a:lnTo>
                <a:lnTo>
                  <a:pt x="251396" y="931430"/>
                </a:lnTo>
                <a:lnTo>
                  <a:pt x="308292" y="832878"/>
                </a:lnTo>
                <a:close/>
              </a:path>
              <a:path w="501014" h="1003300">
                <a:moveTo>
                  <a:pt x="395325" y="109969"/>
                </a:moveTo>
                <a:lnTo>
                  <a:pt x="365861" y="0"/>
                </a:lnTo>
                <a:lnTo>
                  <a:pt x="338582" y="8991"/>
                </a:lnTo>
                <a:lnTo>
                  <a:pt x="312000" y="19456"/>
                </a:lnTo>
                <a:lnTo>
                  <a:pt x="286169" y="31343"/>
                </a:lnTo>
                <a:lnTo>
                  <a:pt x="261124" y="44602"/>
                </a:lnTo>
                <a:lnTo>
                  <a:pt x="318033" y="143154"/>
                </a:lnTo>
                <a:lnTo>
                  <a:pt x="336550" y="133388"/>
                </a:lnTo>
                <a:lnTo>
                  <a:pt x="355625" y="124574"/>
                </a:lnTo>
                <a:lnTo>
                  <a:pt x="375221" y="116751"/>
                </a:lnTo>
                <a:lnTo>
                  <a:pt x="395325" y="109969"/>
                </a:lnTo>
                <a:close/>
              </a:path>
              <a:path w="501014" h="1003300">
                <a:moveTo>
                  <a:pt x="401078" y="873302"/>
                </a:moveTo>
                <a:lnTo>
                  <a:pt x="382206" y="867283"/>
                </a:lnTo>
                <a:lnTo>
                  <a:pt x="363740" y="860374"/>
                </a:lnTo>
                <a:lnTo>
                  <a:pt x="345719" y="852589"/>
                </a:lnTo>
                <a:lnTo>
                  <a:pt x="328168" y="843953"/>
                </a:lnTo>
                <a:lnTo>
                  <a:pt x="271221" y="942644"/>
                </a:lnTo>
                <a:lnTo>
                  <a:pt x="295300" y="954722"/>
                </a:lnTo>
                <a:lnTo>
                  <a:pt x="320103" y="965542"/>
                </a:lnTo>
                <a:lnTo>
                  <a:pt x="345554" y="975067"/>
                </a:lnTo>
                <a:lnTo>
                  <a:pt x="371614" y="983272"/>
                </a:lnTo>
                <a:lnTo>
                  <a:pt x="401078" y="873302"/>
                </a:lnTo>
                <a:close/>
              </a:path>
              <a:path w="501014" h="1003300">
                <a:moveTo>
                  <a:pt x="500849" y="888898"/>
                </a:moveTo>
                <a:lnTo>
                  <a:pt x="480999" y="887857"/>
                </a:lnTo>
                <a:lnTo>
                  <a:pt x="461416" y="885850"/>
                </a:lnTo>
                <a:lnTo>
                  <a:pt x="442112" y="882891"/>
                </a:lnTo>
                <a:lnTo>
                  <a:pt x="423125" y="879017"/>
                </a:lnTo>
                <a:lnTo>
                  <a:pt x="393661" y="989037"/>
                </a:lnTo>
                <a:lnTo>
                  <a:pt x="419785" y="994537"/>
                </a:lnTo>
                <a:lnTo>
                  <a:pt x="446392" y="998677"/>
                </a:lnTo>
                <a:lnTo>
                  <a:pt x="473417" y="1001433"/>
                </a:lnTo>
                <a:lnTo>
                  <a:pt x="500849" y="1002753"/>
                </a:lnTo>
                <a:lnTo>
                  <a:pt x="500849" y="888898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6">
            <a:extLst>
              <a:ext uri="{FF2B5EF4-FFF2-40B4-BE49-F238E27FC236}">
                <a16:creationId xmlns:a16="http://schemas.microsoft.com/office/drawing/2014/main" id="{C0FA1FC3-BDA5-AA73-DEFB-DBCC545E0FFB}"/>
              </a:ext>
            </a:extLst>
          </p:cNvPr>
          <p:cNvSpPr/>
          <p:nvPr/>
        </p:nvSpPr>
        <p:spPr>
          <a:xfrm rot="12535262">
            <a:off x="4409477" y="4181973"/>
            <a:ext cx="224473" cy="254535"/>
          </a:xfrm>
          <a:custGeom>
            <a:avLst/>
            <a:gdLst/>
            <a:ahLst/>
            <a:cxnLst/>
            <a:rect l="l" t="t" r="r" b="b"/>
            <a:pathLst>
              <a:path w="113029" h="125095">
                <a:moveTo>
                  <a:pt x="113029" y="0"/>
                </a:moveTo>
                <a:lnTo>
                  <a:pt x="84060" y="1433"/>
                </a:lnTo>
                <a:lnTo>
                  <a:pt x="55533" y="4440"/>
                </a:lnTo>
                <a:lnTo>
                  <a:pt x="27497" y="8992"/>
                </a:lnTo>
                <a:lnTo>
                  <a:pt x="0" y="15062"/>
                </a:lnTo>
                <a:lnTo>
                  <a:pt x="29463" y="125082"/>
                </a:lnTo>
                <a:lnTo>
                  <a:pt x="49831" y="120661"/>
                </a:lnTo>
                <a:lnTo>
                  <a:pt x="70565" y="117301"/>
                </a:lnTo>
                <a:lnTo>
                  <a:pt x="91641" y="115025"/>
                </a:lnTo>
                <a:lnTo>
                  <a:pt x="113029" y="113855"/>
                </a:lnTo>
                <a:lnTo>
                  <a:pt x="1130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1">
            <a:extLst>
              <a:ext uri="{FF2B5EF4-FFF2-40B4-BE49-F238E27FC236}">
                <a16:creationId xmlns:a16="http://schemas.microsoft.com/office/drawing/2014/main" id="{84C8BB2C-6B0C-3B2D-ED12-9D04E8C97473}"/>
              </a:ext>
            </a:extLst>
          </p:cNvPr>
          <p:cNvSpPr/>
          <p:nvPr/>
        </p:nvSpPr>
        <p:spPr>
          <a:xfrm rot="6140105">
            <a:off x="4804717" y="3956871"/>
            <a:ext cx="432550" cy="709341"/>
          </a:xfrm>
          <a:custGeom>
            <a:avLst/>
            <a:gdLst/>
            <a:ahLst/>
            <a:cxnLst/>
            <a:rect l="l" t="t" r="r" b="b"/>
            <a:pathLst>
              <a:path w="217804" h="348615">
                <a:moveTo>
                  <a:pt x="147650" y="90665"/>
                </a:moveTo>
                <a:lnTo>
                  <a:pt x="132702" y="66598"/>
                </a:lnTo>
                <a:lnTo>
                  <a:pt x="116497" y="43434"/>
                </a:lnTo>
                <a:lnTo>
                  <a:pt x="99072" y="21209"/>
                </a:lnTo>
                <a:lnTo>
                  <a:pt x="80467" y="0"/>
                </a:lnTo>
                <a:lnTo>
                  <a:pt x="0" y="80479"/>
                </a:lnTo>
                <a:lnTo>
                  <a:pt x="13550" y="96240"/>
                </a:lnTo>
                <a:lnTo>
                  <a:pt x="26263" y="112699"/>
                </a:lnTo>
                <a:lnTo>
                  <a:pt x="38112" y="129832"/>
                </a:lnTo>
                <a:lnTo>
                  <a:pt x="49098" y="147574"/>
                </a:lnTo>
                <a:lnTo>
                  <a:pt x="147650" y="90665"/>
                </a:lnTo>
                <a:close/>
              </a:path>
              <a:path w="217804" h="348615">
                <a:moveTo>
                  <a:pt x="199644" y="215061"/>
                </a:moveTo>
                <a:lnTo>
                  <a:pt x="191516" y="187934"/>
                </a:lnTo>
                <a:lnTo>
                  <a:pt x="181965" y="161442"/>
                </a:lnTo>
                <a:lnTo>
                  <a:pt x="171005" y="135661"/>
                </a:lnTo>
                <a:lnTo>
                  <a:pt x="158711" y="110591"/>
                </a:lnTo>
                <a:lnTo>
                  <a:pt x="60020" y="167563"/>
                </a:lnTo>
                <a:lnTo>
                  <a:pt x="68859" y="186080"/>
                </a:lnTo>
                <a:lnTo>
                  <a:pt x="76784" y="205092"/>
                </a:lnTo>
                <a:lnTo>
                  <a:pt x="83731" y="224586"/>
                </a:lnTo>
                <a:lnTo>
                  <a:pt x="89687" y="244538"/>
                </a:lnTo>
                <a:lnTo>
                  <a:pt x="199644" y="215061"/>
                </a:lnTo>
                <a:close/>
              </a:path>
              <a:path w="217804" h="348615">
                <a:moveTo>
                  <a:pt x="217208" y="348018"/>
                </a:moveTo>
                <a:lnTo>
                  <a:pt x="216420" y="319595"/>
                </a:lnTo>
                <a:lnTo>
                  <a:pt x="214083" y="291680"/>
                </a:lnTo>
                <a:lnTo>
                  <a:pt x="210261" y="264198"/>
                </a:lnTo>
                <a:lnTo>
                  <a:pt x="205028" y="237197"/>
                </a:lnTo>
                <a:lnTo>
                  <a:pt x="95021" y="266687"/>
                </a:lnTo>
                <a:lnTo>
                  <a:pt x="98615" y="286537"/>
                </a:lnTo>
                <a:lnTo>
                  <a:pt x="101231" y="306705"/>
                </a:lnTo>
                <a:lnTo>
                  <a:pt x="102819" y="327177"/>
                </a:lnTo>
                <a:lnTo>
                  <a:pt x="103352" y="347929"/>
                </a:lnTo>
                <a:lnTo>
                  <a:pt x="217208" y="348018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18">
            <a:extLst>
              <a:ext uri="{FF2B5EF4-FFF2-40B4-BE49-F238E27FC236}">
                <a16:creationId xmlns:a16="http://schemas.microsoft.com/office/drawing/2014/main" id="{5E48E434-95F6-E3FB-8517-0B4FA356AAB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 rot="20726382">
            <a:off x="7562814" y="3376306"/>
            <a:ext cx="993514" cy="995168"/>
          </a:xfrm>
          <a:prstGeom prst="rect">
            <a:avLst/>
          </a:prstGeom>
        </p:spPr>
      </p:pic>
      <p:sp>
        <p:nvSpPr>
          <p:cNvPr id="48" name="object 30">
            <a:extLst>
              <a:ext uri="{FF2B5EF4-FFF2-40B4-BE49-F238E27FC236}">
                <a16:creationId xmlns:a16="http://schemas.microsoft.com/office/drawing/2014/main" id="{B696D35C-D56B-FB17-5DFB-B7194B85ACA8}"/>
              </a:ext>
            </a:extLst>
          </p:cNvPr>
          <p:cNvSpPr/>
          <p:nvPr/>
        </p:nvSpPr>
        <p:spPr>
          <a:xfrm rot="7321826">
            <a:off x="8025332" y="2782727"/>
            <a:ext cx="397240" cy="498736"/>
          </a:xfrm>
          <a:custGeom>
            <a:avLst/>
            <a:gdLst/>
            <a:ahLst/>
            <a:cxnLst/>
            <a:rect l="l" t="t" r="r" b="b"/>
            <a:pathLst>
              <a:path w="200025" h="245109">
                <a:moveTo>
                  <a:pt x="139623" y="167563"/>
                </a:moveTo>
                <a:lnTo>
                  <a:pt x="40932" y="110591"/>
                </a:lnTo>
                <a:lnTo>
                  <a:pt x="28625" y="135661"/>
                </a:lnTo>
                <a:lnTo>
                  <a:pt x="17678" y="161455"/>
                </a:lnTo>
                <a:lnTo>
                  <a:pt x="8115" y="187947"/>
                </a:lnTo>
                <a:lnTo>
                  <a:pt x="0" y="215087"/>
                </a:lnTo>
                <a:lnTo>
                  <a:pt x="109969" y="244538"/>
                </a:lnTo>
                <a:lnTo>
                  <a:pt x="115912" y="224599"/>
                </a:lnTo>
                <a:lnTo>
                  <a:pt x="122859" y="205092"/>
                </a:lnTo>
                <a:lnTo>
                  <a:pt x="130771" y="186080"/>
                </a:lnTo>
                <a:lnTo>
                  <a:pt x="139623" y="167563"/>
                </a:lnTo>
                <a:close/>
              </a:path>
              <a:path w="200025" h="245109">
                <a:moveTo>
                  <a:pt x="199644" y="80492"/>
                </a:moveTo>
                <a:lnTo>
                  <a:pt x="119164" y="0"/>
                </a:lnTo>
                <a:lnTo>
                  <a:pt x="100558" y="21209"/>
                </a:lnTo>
                <a:lnTo>
                  <a:pt x="83134" y="43421"/>
                </a:lnTo>
                <a:lnTo>
                  <a:pt x="66929" y="66598"/>
                </a:lnTo>
                <a:lnTo>
                  <a:pt x="51981" y="90690"/>
                </a:lnTo>
                <a:lnTo>
                  <a:pt x="150533" y="147586"/>
                </a:lnTo>
                <a:lnTo>
                  <a:pt x="161518" y="129832"/>
                </a:lnTo>
                <a:lnTo>
                  <a:pt x="173380" y="112699"/>
                </a:lnTo>
                <a:lnTo>
                  <a:pt x="186093" y="96240"/>
                </a:lnTo>
                <a:lnTo>
                  <a:pt x="199644" y="80492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43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ABC1C3-5756-FAB3-89A6-0EF3E6866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0" y="836712"/>
            <a:ext cx="8638578" cy="554433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4DC6E60-8C6E-88CA-302F-F604E9376778}"/>
              </a:ext>
            </a:extLst>
          </p:cNvPr>
          <p:cNvSpPr txBox="1"/>
          <p:nvPr/>
        </p:nvSpPr>
        <p:spPr>
          <a:xfrm>
            <a:off x="8753678" y="836712"/>
            <a:ext cx="251479" cy="2515832"/>
          </a:xfrm>
          <a:prstGeom prst="rect">
            <a:avLst/>
          </a:prstGeom>
        </p:spPr>
        <p:txBody>
          <a:bodyPr vert="vert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sz="1634" b="1" dirty="0">
                <a:solidFill>
                  <a:srgbClr val="C00000"/>
                </a:solidFill>
                <a:latin typeface="Trebuchet MS"/>
                <a:cs typeface="Trebuchet MS"/>
              </a:rPr>
              <a:t>BUSINESS</a:t>
            </a: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96417A3-024F-2458-AD23-8CFC661E41B2}"/>
              </a:ext>
            </a:extLst>
          </p:cNvPr>
          <p:cNvSpPr/>
          <p:nvPr/>
        </p:nvSpPr>
        <p:spPr>
          <a:xfrm>
            <a:off x="9045452" y="848589"/>
            <a:ext cx="98548" cy="6009411"/>
          </a:xfrm>
          <a:custGeom>
            <a:avLst/>
            <a:gdLst/>
            <a:ahLst/>
            <a:cxnLst/>
            <a:rect l="l" t="t" r="r" b="b"/>
            <a:pathLst>
              <a:path w="108584" h="9540240">
                <a:moveTo>
                  <a:pt x="0" y="0"/>
                </a:moveTo>
                <a:lnTo>
                  <a:pt x="108013" y="0"/>
                </a:lnTo>
                <a:lnTo>
                  <a:pt x="108013" y="9539998"/>
                </a:lnTo>
                <a:lnTo>
                  <a:pt x="0" y="953999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38AA6FE-9527-2E5F-8C8D-608E0B00817A}"/>
              </a:ext>
            </a:extLst>
          </p:cNvPr>
          <p:cNvSpPr txBox="1"/>
          <p:nvPr/>
        </p:nvSpPr>
        <p:spPr>
          <a:xfrm>
            <a:off x="8547442" y="6442741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10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32A0A284-BD0B-A7FB-BC07-8FBE71D89266}"/>
              </a:ext>
            </a:extLst>
          </p:cNvPr>
          <p:cNvSpPr txBox="1"/>
          <p:nvPr/>
        </p:nvSpPr>
        <p:spPr>
          <a:xfrm>
            <a:off x="2020280" y="1062432"/>
            <a:ext cx="5103440" cy="383881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400" b="1" spc="-100" dirty="0">
                <a:solidFill>
                  <a:srgbClr val="004A8F"/>
                </a:solidFill>
                <a:latin typeface="Trebuchet MS"/>
                <a:cs typeface="Trebuchet MS"/>
              </a:rPr>
              <a:t>Fabrication</a:t>
            </a:r>
            <a:r>
              <a:rPr sz="2400" b="1" spc="-64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2400" b="1" spc="-82" dirty="0">
                <a:solidFill>
                  <a:srgbClr val="004A8F"/>
                </a:solidFill>
                <a:latin typeface="Trebuchet MS"/>
                <a:cs typeface="Trebuchet MS"/>
              </a:rPr>
              <a:t>Capacity</a:t>
            </a:r>
            <a:r>
              <a:rPr sz="2400" b="1" spc="-64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2400" b="1" spc="-145" dirty="0">
                <a:solidFill>
                  <a:srgbClr val="004A8F"/>
                </a:solidFill>
                <a:latin typeface="Trebuchet MS"/>
                <a:cs typeface="Trebuchet MS"/>
              </a:rPr>
              <a:t>(Optimum</a:t>
            </a:r>
            <a:r>
              <a:rPr sz="2400" b="1" spc="-59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2400" b="1" spc="-41" dirty="0">
                <a:solidFill>
                  <a:srgbClr val="004A8F"/>
                </a:solidFill>
                <a:latin typeface="Trebuchet MS"/>
                <a:cs typeface="Trebuchet MS"/>
              </a:rPr>
              <a:t>Size)</a:t>
            </a:r>
            <a:endParaRPr sz="2400" dirty="0">
              <a:solidFill>
                <a:srgbClr val="004A8F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978972AA-85E3-0CFE-BE60-06687463D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8761"/>
              </p:ext>
            </p:extLst>
          </p:nvPr>
        </p:nvGraphicFramePr>
        <p:xfrm>
          <a:off x="347642" y="1840174"/>
          <a:ext cx="8162163" cy="35374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2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9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7697">
                <a:tc>
                  <a:txBody>
                    <a:bodyPr/>
                    <a:lstStyle/>
                    <a:p>
                      <a:pPr marR="41910" algn="ctr">
                        <a:lnSpc>
                          <a:spcPct val="150000"/>
                        </a:lnSpc>
                        <a:spcBef>
                          <a:spcPts val="775"/>
                        </a:spcBef>
                      </a:pPr>
                      <a:r>
                        <a:rPr sz="1700" b="1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Category</a:t>
                      </a:r>
                      <a:endParaRPr sz="1700" dirty="0">
                        <a:latin typeface="Trebuchet MS"/>
                        <a:cs typeface="Trebuchet MS"/>
                      </a:endParaRPr>
                    </a:p>
                  </a:txBody>
                  <a:tcPr marL="0" marR="0" marT="140369" marB="0"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DFA4"/>
                    </a:solidFill>
                  </a:tcPr>
                </a:tc>
                <a:tc>
                  <a:txBody>
                    <a:bodyPr/>
                    <a:lstStyle/>
                    <a:p>
                      <a:pPr marL="54610" algn="ctr">
                        <a:lnSpc>
                          <a:spcPct val="150000"/>
                        </a:lnSpc>
                        <a:spcBef>
                          <a:spcPts val="775"/>
                        </a:spcBef>
                      </a:pPr>
                      <a:r>
                        <a:rPr lang="en-US" sz="1700" b="1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Capacity</a:t>
                      </a:r>
                      <a:endParaRPr sz="1700" dirty="0">
                        <a:latin typeface="Trebuchet MS"/>
                        <a:cs typeface="Trebuchet MS"/>
                      </a:endParaRPr>
                    </a:p>
                  </a:txBody>
                  <a:tcPr marL="0" marR="0" marT="140369" marB="0">
                    <a:lnL w="3175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DF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929">
                <a:tc>
                  <a:txBody>
                    <a:bodyPr/>
                    <a:lstStyle/>
                    <a:p>
                      <a:pPr marR="48895" algn="ctr">
                        <a:lnSpc>
                          <a:spcPct val="150000"/>
                        </a:lnSpc>
                        <a:spcBef>
                          <a:spcPts val="680"/>
                        </a:spcBef>
                      </a:pPr>
                      <a:r>
                        <a:rPr lang="en-US" sz="1600" spc="0" dirty="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Handing Capacity(Max)</a:t>
                      </a:r>
                      <a:endParaRPr sz="1600" spc="0" dirty="0">
                        <a:latin typeface="Tahoma"/>
                        <a:cs typeface="Tahoma"/>
                      </a:endParaRPr>
                    </a:p>
                  </a:txBody>
                  <a:tcPr marL="0" marR="0" marT="123162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395605" lvl="1" algn="l">
                        <a:lnSpc>
                          <a:spcPct val="150000"/>
                        </a:lnSpc>
                        <a:spcBef>
                          <a:spcPts val="640"/>
                        </a:spcBef>
                      </a:pPr>
                      <a:r>
                        <a:rPr lang="en-US" sz="1600" dirty="0">
                          <a:latin typeface="Trebuchet MS"/>
                          <a:cs typeface="Trebuchet MS"/>
                        </a:rPr>
                        <a:t>7m(W) x 7m</a:t>
                      </a:r>
                      <a:r>
                        <a:rPr lang="en-US" altLang="ko-KR" sz="1600" dirty="0">
                          <a:latin typeface="Trebuchet MS"/>
                          <a:cs typeface="Trebuchet MS"/>
                        </a:rPr>
                        <a:t>(H)</a:t>
                      </a:r>
                      <a:r>
                        <a:rPr lang="en-US" sz="1600" dirty="0">
                          <a:latin typeface="Trebuchet MS"/>
                          <a:cs typeface="Trebuchet MS"/>
                        </a:rPr>
                        <a:t> x 50m(L) x 500Ton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115918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929">
                <a:tc>
                  <a:txBody>
                    <a:bodyPr/>
                    <a:lstStyle/>
                    <a:p>
                      <a:pPr marR="48895" algn="ctr">
                        <a:lnSpc>
                          <a:spcPct val="150000"/>
                        </a:lnSpc>
                        <a:spcBef>
                          <a:spcPts val="675"/>
                        </a:spcBef>
                      </a:pPr>
                      <a:r>
                        <a:rPr lang="en-US" sz="1600" spc="0" dirty="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Thickness Range</a:t>
                      </a:r>
                      <a:endParaRPr sz="1600" spc="0" dirty="0">
                        <a:latin typeface="Tahoma"/>
                        <a:cs typeface="Tahoma"/>
                      </a:endParaRPr>
                    </a:p>
                  </a:txBody>
                  <a:tcPr marL="0" marR="0" marT="122256" marB="0"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395605" lvl="1" algn="l">
                        <a:lnSpc>
                          <a:spcPct val="150000"/>
                        </a:lnSpc>
                        <a:spcBef>
                          <a:spcPts val="745"/>
                        </a:spcBef>
                      </a:pPr>
                      <a:r>
                        <a:rPr lang="en-US" sz="1600" dirty="0">
                          <a:latin typeface="Trebuchet MS"/>
                          <a:cs typeface="Trebuchet MS"/>
                        </a:rPr>
                        <a:t>6 ~ 150mm thickness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134935" marB="0">
                    <a:lnL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929">
                <a:tc>
                  <a:txBody>
                    <a:bodyPr/>
                    <a:lstStyle/>
                    <a:p>
                      <a:pPr marR="48260" algn="ctr">
                        <a:lnSpc>
                          <a:spcPct val="150000"/>
                        </a:lnSpc>
                        <a:spcBef>
                          <a:spcPts val="725"/>
                        </a:spcBef>
                      </a:pPr>
                      <a:r>
                        <a:rPr lang="en-US" sz="1600" spc="0" dirty="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Shot Blasting / Painting</a:t>
                      </a:r>
                      <a:endParaRPr sz="1600" spc="0" dirty="0">
                        <a:latin typeface="Tahoma"/>
                        <a:cs typeface="Tahoma"/>
                      </a:endParaRPr>
                    </a:p>
                  </a:txBody>
                  <a:tcPr marL="0" marR="0" marT="131312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395605" lvl="1" algn="l">
                        <a:lnSpc>
                          <a:spcPct val="150000"/>
                        </a:lnSpc>
                        <a:spcBef>
                          <a:spcPts val="795"/>
                        </a:spcBef>
                      </a:pPr>
                      <a:r>
                        <a:rPr lang="en-US" altLang="ko-KR" sz="1600" dirty="0">
                          <a:latin typeface="Trebuchet MS"/>
                          <a:cs typeface="Trebuchet MS"/>
                        </a:rPr>
                        <a:t>15m(W) x 6m(H) x 25m(L)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143991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929">
                <a:tc>
                  <a:txBody>
                    <a:bodyPr/>
                    <a:lstStyle/>
                    <a:p>
                      <a:pPr marR="48260" algn="ctr">
                        <a:lnSpc>
                          <a:spcPct val="150000"/>
                        </a:lnSpc>
                        <a:spcBef>
                          <a:spcPts val="725"/>
                        </a:spcBef>
                      </a:pPr>
                      <a:r>
                        <a:rPr lang="en-US" sz="1600" spc="0" dirty="0">
                          <a:latin typeface="Tahoma"/>
                          <a:cs typeface="Tahoma"/>
                        </a:rPr>
                        <a:t>RT Room</a:t>
                      </a:r>
                      <a:endParaRPr sz="1600" spc="0" dirty="0">
                        <a:latin typeface="Tahoma"/>
                        <a:cs typeface="Tahoma"/>
                      </a:endParaRPr>
                    </a:p>
                  </a:txBody>
                  <a:tcPr marL="0" marR="0" marT="131312" marB="0"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395605" marR="0" lvl="1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7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Trebuchet MS"/>
                          <a:cs typeface="Trebuchet MS"/>
                        </a:rPr>
                        <a:t>8m(W) x 8m(H) x 17m(L)</a:t>
                      </a:r>
                    </a:p>
                  </a:txBody>
                  <a:tcPr marL="0" marR="0" marT="143991" marB="0">
                    <a:lnL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652944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4F04C271-2A67-BAF5-FE23-91CE3E3B4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08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4DC6E60-8C6E-88CA-302F-F604E9376778}"/>
              </a:ext>
            </a:extLst>
          </p:cNvPr>
          <p:cNvSpPr txBox="1"/>
          <p:nvPr/>
        </p:nvSpPr>
        <p:spPr>
          <a:xfrm>
            <a:off x="8753678" y="836712"/>
            <a:ext cx="251479" cy="2515832"/>
          </a:xfrm>
          <a:prstGeom prst="rect">
            <a:avLst/>
          </a:prstGeom>
        </p:spPr>
        <p:txBody>
          <a:bodyPr vert="vert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sz="1634" b="1" dirty="0">
                <a:solidFill>
                  <a:srgbClr val="C00000"/>
                </a:solidFill>
                <a:latin typeface="Trebuchet MS"/>
                <a:cs typeface="Trebuchet MS"/>
              </a:rPr>
              <a:t>BUSINESS</a:t>
            </a: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96417A3-024F-2458-AD23-8CFC661E41B2}"/>
              </a:ext>
            </a:extLst>
          </p:cNvPr>
          <p:cNvSpPr/>
          <p:nvPr/>
        </p:nvSpPr>
        <p:spPr>
          <a:xfrm>
            <a:off x="9045452" y="848589"/>
            <a:ext cx="98548" cy="6009411"/>
          </a:xfrm>
          <a:custGeom>
            <a:avLst/>
            <a:gdLst/>
            <a:ahLst/>
            <a:cxnLst/>
            <a:rect l="l" t="t" r="r" b="b"/>
            <a:pathLst>
              <a:path w="108584" h="9540240">
                <a:moveTo>
                  <a:pt x="0" y="0"/>
                </a:moveTo>
                <a:lnTo>
                  <a:pt x="108013" y="0"/>
                </a:lnTo>
                <a:lnTo>
                  <a:pt x="108013" y="9539998"/>
                </a:lnTo>
                <a:lnTo>
                  <a:pt x="0" y="953999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38AA6FE-9527-2E5F-8C8D-608E0B00817A}"/>
              </a:ext>
            </a:extLst>
          </p:cNvPr>
          <p:cNvSpPr txBox="1"/>
          <p:nvPr/>
        </p:nvSpPr>
        <p:spPr>
          <a:xfrm>
            <a:off x="8547442" y="6442741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11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51D17810-B4AD-4AF3-9E91-DEC2A40A70AE}"/>
              </a:ext>
            </a:extLst>
          </p:cNvPr>
          <p:cNvSpPr txBox="1"/>
          <p:nvPr/>
        </p:nvSpPr>
        <p:spPr>
          <a:xfrm>
            <a:off x="482247" y="358437"/>
            <a:ext cx="3255899" cy="50699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lang="en-US" sz="3200" b="1" spc="-59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3200" b="1" spc="-59" dirty="0">
                <a:solidFill>
                  <a:srgbClr val="004A8F"/>
                </a:solidFill>
                <a:latin typeface="Trebuchet MS"/>
                <a:cs typeface="Trebuchet MS"/>
              </a:rPr>
              <a:t>Major</a:t>
            </a:r>
            <a:r>
              <a:rPr sz="3200" b="1" spc="-86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3200" b="1" spc="-91" dirty="0">
                <a:solidFill>
                  <a:srgbClr val="004A8F"/>
                </a:solidFill>
                <a:latin typeface="Trebuchet MS"/>
                <a:cs typeface="Trebuchet MS"/>
              </a:rPr>
              <a:t>Customers</a:t>
            </a:r>
            <a:endParaRPr sz="3200" dirty="0">
              <a:solidFill>
                <a:srgbClr val="004A8F"/>
              </a:solidFill>
              <a:latin typeface="Trebuchet MS"/>
              <a:cs typeface="Trebuchet MS"/>
            </a:endParaRPr>
          </a:p>
        </p:txBody>
      </p:sp>
      <p:pic>
        <p:nvPicPr>
          <p:cNvPr id="12" name="Picture 2" descr="POSCO">
            <a:hlinkClick r:id="rId2"/>
            <a:extLst>
              <a:ext uri="{FF2B5EF4-FFF2-40B4-BE49-F238E27FC236}">
                <a16:creationId xmlns:a16="http://schemas.microsoft.com/office/drawing/2014/main" id="{271A6CA9-B15D-BD42-25B1-82D95F46B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02493" y="2727192"/>
            <a:ext cx="1345568" cy="352412"/>
          </a:xfrm>
          <a:prstGeom prst="rect">
            <a:avLst/>
          </a:prstGeom>
          <a:noFill/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5F8373-0175-DA2D-8811-C82480475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24013" y="3473572"/>
            <a:ext cx="1667822" cy="223029"/>
          </a:xfrm>
          <a:prstGeom prst="rect">
            <a:avLst/>
          </a:prstGeom>
        </p:spPr>
      </p:pic>
      <p:pic>
        <p:nvPicPr>
          <p:cNvPr id="24" name="Picture 6" descr="HYOSUNG">
            <a:hlinkClick r:id="rId5"/>
            <a:extLst>
              <a:ext uri="{FF2B5EF4-FFF2-40B4-BE49-F238E27FC236}">
                <a16:creationId xmlns:a16="http://schemas.microsoft.com/office/drawing/2014/main" id="{8B84D1AA-6183-770E-7F9E-943B707E8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799599" y="4262658"/>
            <a:ext cx="1481025" cy="224707"/>
          </a:xfrm>
          <a:prstGeom prst="rect">
            <a:avLst/>
          </a:prstGeom>
          <a:noFill/>
        </p:spPr>
      </p:pic>
      <p:pic>
        <p:nvPicPr>
          <p:cNvPr id="27" name="Picture 2" descr="DSME">
            <a:extLst>
              <a:ext uri="{FF2B5EF4-FFF2-40B4-BE49-F238E27FC236}">
                <a16:creationId xmlns:a16="http://schemas.microsoft.com/office/drawing/2014/main" id="{76A6F2C9-B29F-B866-AE0E-6385F9F4E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953767" y="3201609"/>
            <a:ext cx="1376202" cy="814551"/>
          </a:xfrm>
          <a:prstGeom prst="rect">
            <a:avLst/>
          </a:prstGeom>
          <a:noFill/>
        </p:spPr>
      </p:pic>
      <p:pic>
        <p:nvPicPr>
          <p:cNvPr id="28" name="Picture 2" descr="SK">
            <a:hlinkClick r:id="rId8"/>
            <a:extLst>
              <a:ext uri="{FF2B5EF4-FFF2-40B4-BE49-F238E27FC236}">
                <a16:creationId xmlns:a16="http://schemas.microsoft.com/office/drawing/2014/main" id="{D7B595E9-AAE5-8033-5FB2-9D8982F0D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111616" y="1052736"/>
            <a:ext cx="760764" cy="612839"/>
          </a:xfrm>
          <a:prstGeom prst="rect">
            <a:avLst/>
          </a:prstGeom>
          <a:noFill/>
        </p:spPr>
      </p:pic>
      <p:pic>
        <p:nvPicPr>
          <p:cNvPr id="29" name="Picture 4" descr="DOOSAN">
            <a:extLst>
              <a:ext uri="{FF2B5EF4-FFF2-40B4-BE49-F238E27FC236}">
                <a16:creationId xmlns:a16="http://schemas.microsoft.com/office/drawing/2014/main" id="{8C273E9F-51DC-8349-AD60-E89908AEF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10295" y="4820659"/>
            <a:ext cx="1143000" cy="533400"/>
          </a:xfrm>
          <a:prstGeom prst="rect">
            <a:avLst/>
          </a:prstGeom>
          <a:noFill/>
        </p:spPr>
      </p:pic>
      <p:pic>
        <p:nvPicPr>
          <p:cNvPr id="1028" name="Picture 4" descr="Eastern Shore Natural Gas - Chesapeake Utilities Corporation">
            <a:extLst>
              <a:ext uri="{FF2B5EF4-FFF2-40B4-BE49-F238E27FC236}">
                <a16:creationId xmlns:a16="http://schemas.microsoft.com/office/drawing/2014/main" id="{3E82D56D-9105-F05C-2D3A-112B73F43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7" y="1126187"/>
            <a:ext cx="3043990" cy="5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에어퍼스트">
            <a:extLst>
              <a:ext uri="{FF2B5EF4-FFF2-40B4-BE49-F238E27FC236}">
                <a16:creationId xmlns:a16="http://schemas.microsoft.com/office/drawing/2014/main" id="{25ADC7A2-56B1-4978-CC2E-49884616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64" y="2078271"/>
            <a:ext cx="3016344" cy="15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쿠팡로고">
            <a:extLst>
              <a:ext uri="{FF2B5EF4-FFF2-40B4-BE49-F238E27FC236}">
                <a16:creationId xmlns:a16="http://schemas.microsoft.com/office/drawing/2014/main" id="{89180965-F366-64D1-FCDB-0335C75B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66" y="2003161"/>
            <a:ext cx="1337096" cy="3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lativity Space - Factories in Space">
            <a:extLst>
              <a:ext uri="{FF2B5EF4-FFF2-40B4-BE49-F238E27FC236}">
                <a16:creationId xmlns:a16="http://schemas.microsoft.com/office/drawing/2014/main" id="{661847AE-375C-BD1B-6D7C-9CA33449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2" y="1947099"/>
            <a:ext cx="1479480" cy="4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16452A4-16EB-771C-A7CE-21DC954609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85672"/>
            <a:ext cx="2682538" cy="748240"/>
          </a:xfrm>
          <a:prstGeom prst="rect">
            <a:avLst/>
          </a:prstGeom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30DB19D-4A1C-F646-C07F-D0606735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02" y="4106822"/>
            <a:ext cx="2399584" cy="4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CD17062-6A7B-54CE-336F-3E2EDBF88D1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pic>
        <p:nvPicPr>
          <p:cNvPr id="1032" name="Picture 8" descr="롯데케미칼 | 브랜드">
            <a:extLst>
              <a:ext uri="{FF2B5EF4-FFF2-40B4-BE49-F238E27FC236}">
                <a16:creationId xmlns:a16="http://schemas.microsoft.com/office/drawing/2014/main" id="{20F1A674-FEE6-730D-243A-BADB70DE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58" y="1729457"/>
            <a:ext cx="1648357" cy="5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SCO E&amp;C">
            <a:extLst>
              <a:ext uri="{FF2B5EF4-FFF2-40B4-BE49-F238E27FC236}">
                <a16:creationId xmlns:a16="http://schemas.microsoft.com/office/drawing/2014/main" id="{9125A6DE-8C5D-0189-8474-F433359CF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"/>
          <a:stretch/>
        </p:blipFill>
        <p:spPr bwMode="auto">
          <a:xfrm>
            <a:off x="2860569" y="3400182"/>
            <a:ext cx="1359086" cy="59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8AFE40B-10BD-F341-55CB-28B93D11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92" y="3318439"/>
            <a:ext cx="1749022" cy="4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2D1355C-59A6-9242-EA92-8EF80F4E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5" y="4125961"/>
            <a:ext cx="1394977" cy="4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현대그룹 CI 영문">
            <a:extLst>
              <a:ext uri="{FF2B5EF4-FFF2-40B4-BE49-F238E27FC236}">
                <a16:creationId xmlns:a16="http://schemas.microsoft.com/office/drawing/2014/main" id="{5D8AC2D8-EB26-3879-69D5-189853D0C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23189" r="8553" b="23425"/>
          <a:stretch/>
        </p:blipFill>
        <p:spPr bwMode="auto">
          <a:xfrm>
            <a:off x="383073" y="2563648"/>
            <a:ext cx="1571256" cy="5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rban Energy Group">
            <a:extLst>
              <a:ext uri="{FF2B5EF4-FFF2-40B4-BE49-F238E27FC236}">
                <a16:creationId xmlns:a16="http://schemas.microsoft.com/office/drawing/2014/main" id="{FD169994-FF53-8DDE-EA3B-3830E8A9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78" y="1194464"/>
            <a:ext cx="2553466" cy="58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2021.01.28 원익홀딩스 (030530) : 네이버 블로그">
            <a:extLst>
              <a:ext uri="{FF2B5EF4-FFF2-40B4-BE49-F238E27FC236}">
                <a16:creationId xmlns:a16="http://schemas.microsoft.com/office/drawing/2014/main" id="{ECA9487F-BD27-64AE-58DC-AAAC3783A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18" y="2634936"/>
            <a:ext cx="1598550" cy="4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54329" y="4598815"/>
            <a:ext cx="2705297" cy="104375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50416" y="4648115"/>
            <a:ext cx="1533752" cy="10260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85585" y="4763192"/>
            <a:ext cx="2352457" cy="83346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72679" y="5161145"/>
            <a:ext cx="1792043" cy="165051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38497" y="5731409"/>
            <a:ext cx="64579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4DC6E60-8C6E-88CA-302F-F604E9376778}"/>
              </a:ext>
            </a:extLst>
          </p:cNvPr>
          <p:cNvSpPr txBox="1"/>
          <p:nvPr/>
        </p:nvSpPr>
        <p:spPr>
          <a:xfrm>
            <a:off x="8753678" y="836712"/>
            <a:ext cx="251479" cy="2515832"/>
          </a:xfrm>
          <a:prstGeom prst="rect">
            <a:avLst/>
          </a:prstGeom>
        </p:spPr>
        <p:txBody>
          <a:bodyPr vert="vert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sz="1634" b="1" dirty="0">
                <a:solidFill>
                  <a:srgbClr val="C00000"/>
                </a:solidFill>
                <a:latin typeface="Trebuchet MS"/>
                <a:cs typeface="Trebuchet MS"/>
              </a:rPr>
              <a:t>BUSINESS</a:t>
            </a: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96417A3-024F-2458-AD23-8CFC661E41B2}"/>
              </a:ext>
            </a:extLst>
          </p:cNvPr>
          <p:cNvSpPr/>
          <p:nvPr/>
        </p:nvSpPr>
        <p:spPr>
          <a:xfrm>
            <a:off x="9045452" y="848589"/>
            <a:ext cx="98548" cy="6009411"/>
          </a:xfrm>
          <a:custGeom>
            <a:avLst/>
            <a:gdLst/>
            <a:ahLst/>
            <a:cxnLst/>
            <a:rect l="l" t="t" r="r" b="b"/>
            <a:pathLst>
              <a:path w="108584" h="9540240">
                <a:moveTo>
                  <a:pt x="0" y="0"/>
                </a:moveTo>
                <a:lnTo>
                  <a:pt x="108013" y="0"/>
                </a:lnTo>
                <a:lnTo>
                  <a:pt x="108013" y="9539998"/>
                </a:lnTo>
                <a:lnTo>
                  <a:pt x="0" y="953999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38AA6FE-9527-2E5F-8C8D-608E0B00817A}"/>
              </a:ext>
            </a:extLst>
          </p:cNvPr>
          <p:cNvSpPr txBox="1"/>
          <p:nvPr/>
        </p:nvSpPr>
        <p:spPr>
          <a:xfrm>
            <a:off x="8547442" y="6442741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11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51D17810-B4AD-4AF3-9E91-DEC2A40A70AE}"/>
              </a:ext>
            </a:extLst>
          </p:cNvPr>
          <p:cNvSpPr txBox="1"/>
          <p:nvPr/>
        </p:nvSpPr>
        <p:spPr>
          <a:xfrm>
            <a:off x="482247" y="358437"/>
            <a:ext cx="3255899" cy="50699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lang="en-US" sz="3200" b="1" spc="-59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3200" b="1" spc="-59" dirty="0">
                <a:solidFill>
                  <a:srgbClr val="004A8F"/>
                </a:solidFill>
                <a:latin typeface="Trebuchet MS"/>
                <a:cs typeface="Trebuchet MS"/>
              </a:rPr>
              <a:t>Major</a:t>
            </a:r>
            <a:r>
              <a:rPr sz="3200" b="1" spc="-86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3200" b="1" spc="-91" dirty="0">
                <a:solidFill>
                  <a:srgbClr val="004A8F"/>
                </a:solidFill>
                <a:latin typeface="Trebuchet MS"/>
                <a:cs typeface="Trebuchet MS"/>
              </a:rPr>
              <a:t>Customers</a:t>
            </a:r>
            <a:endParaRPr sz="3200" dirty="0">
              <a:solidFill>
                <a:srgbClr val="004A8F"/>
              </a:solidFill>
              <a:latin typeface="Trebuchet MS"/>
              <a:cs typeface="Trebuchet MS"/>
            </a:endParaRPr>
          </a:p>
        </p:txBody>
      </p:sp>
      <p:pic>
        <p:nvPicPr>
          <p:cNvPr id="12" name="Picture 2" descr="POSCO">
            <a:hlinkClick r:id="rId2"/>
            <a:extLst>
              <a:ext uri="{FF2B5EF4-FFF2-40B4-BE49-F238E27FC236}">
                <a16:creationId xmlns:a16="http://schemas.microsoft.com/office/drawing/2014/main" id="{271A6CA9-B15D-BD42-25B1-82D95F46B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02493" y="2727192"/>
            <a:ext cx="1345568" cy="352412"/>
          </a:xfrm>
          <a:prstGeom prst="rect">
            <a:avLst/>
          </a:prstGeom>
          <a:noFill/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5F8373-0175-DA2D-8811-C82480475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24013" y="3473572"/>
            <a:ext cx="1667822" cy="223029"/>
          </a:xfrm>
          <a:prstGeom prst="rect">
            <a:avLst/>
          </a:prstGeom>
        </p:spPr>
      </p:pic>
      <p:pic>
        <p:nvPicPr>
          <p:cNvPr id="24" name="Picture 6" descr="HYOSUNG">
            <a:hlinkClick r:id="rId5"/>
            <a:extLst>
              <a:ext uri="{FF2B5EF4-FFF2-40B4-BE49-F238E27FC236}">
                <a16:creationId xmlns:a16="http://schemas.microsoft.com/office/drawing/2014/main" id="{8B84D1AA-6183-770E-7F9E-943B707E8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799599" y="4262658"/>
            <a:ext cx="1481025" cy="224707"/>
          </a:xfrm>
          <a:prstGeom prst="rect">
            <a:avLst/>
          </a:prstGeom>
          <a:noFill/>
        </p:spPr>
      </p:pic>
      <p:pic>
        <p:nvPicPr>
          <p:cNvPr id="27" name="Picture 2" descr="DSME">
            <a:extLst>
              <a:ext uri="{FF2B5EF4-FFF2-40B4-BE49-F238E27FC236}">
                <a16:creationId xmlns:a16="http://schemas.microsoft.com/office/drawing/2014/main" id="{76A6F2C9-B29F-B866-AE0E-6385F9F4E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953767" y="3201609"/>
            <a:ext cx="1376202" cy="814551"/>
          </a:xfrm>
          <a:prstGeom prst="rect">
            <a:avLst/>
          </a:prstGeom>
          <a:noFill/>
        </p:spPr>
      </p:pic>
      <p:pic>
        <p:nvPicPr>
          <p:cNvPr id="28" name="Picture 2" descr="SK">
            <a:hlinkClick r:id="rId8"/>
            <a:extLst>
              <a:ext uri="{FF2B5EF4-FFF2-40B4-BE49-F238E27FC236}">
                <a16:creationId xmlns:a16="http://schemas.microsoft.com/office/drawing/2014/main" id="{D7B595E9-AAE5-8033-5FB2-9D8982F0D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111616" y="1052736"/>
            <a:ext cx="760764" cy="612839"/>
          </a:xfrm>
          <a:prstGeom prst="rect">
            <a:avLst/>
          </a:prstGeom>
          <a:noFill/>
        </p:spPr>
      </p:pic>
      <p:pic>
        <p:nvPicPr>
          <p:cNvPr id="29" name="Picture 4" descr="DOOSAN">
            <a:extLst>
              <a:ext uri="{FF2B5EF4-FFF2-40B4-BE49-F238E27FC236}">
                <a16:creationId xmlns:a16="http://schemas.microsoft.com/office/drawing/2014/main" id="{8C273E9F-51DC-8349-AD60-E89908AEF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10295" y="4820659"/>
            <a:ext cx="1143000" cy="533400"/>
          </a:xfrm>
          <a:prstGeom prst="rect">
            <a:avLst/>
          </a:prstGeom>
          <a:noFill/>
        </p:spPr>
      </p:pic>
      <p:pic>
        <p:nvPicPr>
          <p:cNvPr id="1028" name="Picture 4" descr="Eastern Shore Natural Gas - Chesapeake Utilities Corporation">
            <a:extLst>
              <a:ext uri="{FF2B5EF4-FFF2-40B4-BE49-F238E27FC236}">
                <a16:creationId xmlns:a16="http://schemas.microsoft.com/office/drawing/2014/main" id="{3E82D56D-9105-F05C-2D3A-112B73F43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7" y="1126187"/>
            <a:ext cx="3043990" cy="5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에어퍼스트">
            <a:extLst>
              <a:ext uri="{FF2B5EF4-FFF2-40B4-BE49-F238E27FC236}">
                <a16:creationId xmlns:a16="http://schemas.microsoft.com/office/drawing/2014/main" id="{25ADC7A2-56B1-4978-CC2E-49884616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64" y="2078271"/>
            <a:ext cx="3016344" cy="15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쿠팡로고">
            <a:extLst>
              <a:ext uri="{FF2B5EF4-FFF2-40B4-BE49-F238E27FC236}">
                <a16:creationId xmlns:a16="http://schemas.microsoft.com/office/drawing/2014/main" id="{89180965-F366-64D1-FCDB-0335C75B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66" y="2003161"/>
            <a:ext cx="1337096" cy="3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lativity Space - Factories in Space">
            <a:extLst>
              <a:ext uri="{FF2B5EF4-FFF2-40B4-BE49-F238E27FC236}">
                <a16:creationId xmlns:a16="http://schemas.microsoft.com/office/drawing/2014/main" id="{661847AE-375C-BD1B-6D7C-9CA33449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2" y="1947099"/>
            <a:ext cx="1479480" cy="4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16452A4-16EB-771C-A7CE-21DC954609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85672"/>
            <a:ext cx="2682538" cy="748240"/>
          </a:xfrm>
          <a:prstGeom prst="rect">
            <a:avLst/>
          </a:prstGeom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330DB19D-4A1C-F646-C07F-D0606735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02" y="4106822"/>
            <a:ext cx="2399584" cy="4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CD17062-6A7B-54CE-336F-3E2EDBF88D1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pic>
        <p:nvPicPr>
          <p:cNvPr id="1032" name="Picture 8" descr="롯데케미칼 | 브랜드">
            <a:extLst>
              <a:ext uri="{FF2B5EF4-FFF2-40B4-BE49-F238E27FC236}">
                <a16:creationId xmlns:a16="http://schemas.microsoft.com/office/drawing/2014/main" id="{20F1A674-FEE6-730D-243A-BADB70DE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58" y="1729457"/>
            <a:ext cx="1648357" cy="5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SCO E&amp;C">
            <a:extLst>
              <a:ext uri="{FF2B5EF4-FFF2-40B4-BE49-F238E27FC236}">
                <a16:creationId xmlns:a16="http://schemas.microsoft.com/office/drawing/2014/main" id="{9125A6DE-8C5D-0189-8474-F433359CF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"/>
          <a:stretch/>
        </p:blipFill>
        <p:spPr bwMode="auto">
          <a:xfrm>
            <a:off x="2860569" y="3400182"/>
            <a:ext cx="1359086" cy="59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8AFE40B-10BD-F341-55CB-28B93D11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92" y="3318439"/>
            <a:ext cx="1749022" cy="4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2D1355C-59A6-9242-EA92-8EF80F4E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5" y="4125961"/>
            <a:ext cx="1394977" cy="4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현대그룹 CI 영문">
            <a:extLst>
              <a:ext uri="{FF2B5EF4-FFF2-40B4-BE49-F238E27FC236}">
                <a16:creationId xmlns:a16="http://schemas.microsoft.com/office/drawing/2014/main" id="{5D8AC2D8-EB26-3879-69D5-189853D0C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23189" r="8553" b="23425"/>
          <a:stretch/>
        </p:blipFill>
        <p:spPr bwMode="auto">
          <a:xfrm>
            <a:off x="383073" y="2563648"/>
            <a:ext cx="1571256" cy="5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rban Energy Group">
            <a:extLst>
              <a:ext uri="{FF2B5EF4-FFF2-40B4-BE49-F238E27FC236}">
                <a16:creationId xmlns:a16="http://schemas.microsoft.com/office/drawing/2014/main" id="{FD169994-FF53-8DDE-EA3B-3830E8A9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78" y="1194464"/>
            <a:ext cx="2553466" cy="58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2021.01.28 원익홀딩스 (030530) : 네이버 블로그">
            <a:extLst>
              <a:ext uri="{FF2B5EF4-FFF2-40B4-BE49-F238E27FC236}">
                <a16:creationId xmlns:a16="http://schemas.microsoft.com/office/drawing/2014/main" id="{ECA9487F-BD27-64AE-58DC-AAAC3783A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18" y="2634936"/>
            <a:ext cx="1598550" cy="4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54329" y="4598815"/>
            <a:ext cx="2705297" cy="104375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50416" y="4648115"/>
            <a:ext cx="1533752" cy="10260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85585" y="4763192"/>
            <a:ext cx="2352457" cy="83346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72679" y="5161145"/>
            <a:ext cx="1792043" cy="165051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38497" y="5731409"/>
            <a:ext cx="64579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1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777210" y="1018822"/>
            <a:ext cx="2714670" cy="383881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4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</a:t>
            </a:r>
            <a:r>
              <a:rPr sz="1634" b="1" dirty="0">
                <a:solidFill>
                  <a:srgbClr val="C61D23"/>
                </a:solidFill>
                <a:latin typeface="Trebuchet MS"/>
                <a:cs typeface="Trebuchet MS"/>
              </a:rPr>
              <a:t> </a:t>
            </a:r>
            <a:r>
              <a:rPr lang="en-US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7A7D006B-E404-5419-8CAE-CE2C525F206C}"/>
              </a:ext>
            </a:extLst>
          </p:cNvPr>
          <p:cNvSpPr/>
          <p:nvPr/>
        </p:nvSpPr>
        <p:spPr>
          <a:xfrm flipV="1">
            <a:off x="695467" y="1571394"/>
            <a:ext cx="3965846" cy="45719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CA3A33A5-59D6-D732-FC55-87FBF964B5A7}"/>
              </a:ext>
            </a:extLst>
          </p:cNvPr>
          <p:cNvSpPr txBox="1"/>
          <p:nvPr/>
        </p:nvSpPr>
        <p:spPr>
          <a:xfrm>
            <a:off x="681514" y="1639626"/>
            <a:ext cx="3129953" cy="260770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6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Storage Tank</a:t>
            </a:r>
            <a:r>
              <a:rPr sz="998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998" dirty="0">
              <a:latin typeface="Trebuchet MS"/>
              <a:cs typeface="Trebuchet MS"/>
            </a:endParaRPr>
          </a:p>
        </p:txBody>
      </p:sp>
      <p:sp>
        <p:nvSpPr>
          <p:cNvPr id="13" name="object 27">
            <a:extLst>
              <a:ext uri="{FF2B5EF4-FFF2-40B4-BE49-F238E27FC236}">
                <a16:creationId xmlns:a16="http://schemas.microsoft.com/office/drawing/2014/main" id="{F345BFAE-03F4-6F11-E4CA-D0177401E890}"/>
              </a:ext>
            </a:extLst>
          </p:cNvPr>
          <p:cNvSpPr/>
          <p:nvPr/>
        </p:nvSpPr>
        <p:spPr>
          <a:xfrm>
            <a:off x="4838216" y="1617114"/>
            <a:ext cx="4054589" cy="45719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8008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4" name="object 28">
            <a:extLst>
              <a:ext uri="{FF2B5EF4-FFF2-40B4-BE49-F238E27FC236}">
                <a16:creationId xmlns:a16="http://schemas.microsoft.com/office/drawing/2014/main" id="{34ABCB51-014F-795E-3221-A840614AFC6B}"/>
              </a:ext>
            </a:extLst>
          </p:cNvPr>
          <p:cNvSpPr txBox="1"/>
          <p:nvPr/>
        </p:nvSpPr>
        <p:spPr>
          <a:xfrm>
            <a:off x="4824302" y="1639627"/>
            <a:ext cx="3129953" cy="260770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altLang="ko-KR" sz="16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Storage Tank</a:t>
            </a:r>
            <a:r>
              <a:rPr sz="998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998" dirty="0">
              <a:latin typeface="Trebuchet MS"/>
              <a:cs typeface="Trebuchet M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18FFA81-63EA-96EC-D105-20EFA46DF4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r="10284"/>
          <a:stretch/>
        </p:blipFill>
        <p:spPr>
          <a:xfrm>
            <a:off x="4824302" y="2052289"/>
            <a:ext cx="4054590" cy="26937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1C4BE05-D163-B9EF-861A-0A7706074C8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2505"/>
          <a:stretch/>
        </p:blipFill>
        <p:spPr>
          <a:xfrm>
            <a:off x="625111" y="2052289"/>
            <a:ext cx="4036202" cy="269602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90D7CA66-28E6-4876-974B-264A6A1C1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622071"/>
              </p:ext>
            </p:extLst>
          </p:nvPr>
        </p:nvGraphicFramePr>
        <p:xfrm>
          <a:off x="638763" y="4869429"/>
          <a:ext cx="4022550" cy="1556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941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753609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35988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Hyundai Oil Bank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35988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Size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W5.5m x H6.5m x</a:t>
                      </a:r>
                      <a:r>
                        <a:rPr lang="ko-KR" altLang="en-US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L27m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11627"/>
                  </a:ext>
                </a:extLst>
              </a:tr>
              <a:tr h="476613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500m³ LOX Storage Tank (10barg)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35988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2017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C0E1D5F-EA2A-1524-8C0C-73C27C991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242226"/>
              </p:ext>
            </p:extLst>
          </p:nvPr>
        </p:nvGraphicFramePr>
        <p:xfrm>
          <a:off x="4824302" y="4872422"/>
          <a:ext cx="4054590" cy="155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850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938740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388320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KOMERI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Size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W4.1m x H5.1m x L32m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11627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300m³ LNG Storage Tank (10barg)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2019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7467" marR="47467" marT="23734" marB="2373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237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13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627356" y="293420"/>
            <a:ext cx="3080548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1C4BE05-D163-B9EF-861A-0A7706074C8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4118" r="182" b="13972"/>
          <a:stretch/>
        </p:blipFill>
        <p:spPr>
          <a:xfrm>
            <a:off x="1160806" y="965460"/>
            <a:ext cx="3420503" cy="431493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90D7CA66-28E6-4876-974B-264A6A1C1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839444"/>
              </p:ext>
            </p:extLst>
          </p:nvPr>
        </p:nvGraphicFramePr>
        <p:xfrm>
          <a:off x="1162007" y="5343944"/>
          <a:ext cx="3419302" cy="97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981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391321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28496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SK materials air plus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404245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400ton LCO2 Storage Tank (23barg)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2020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0F6314BA-DB73-A8D2-1FA4-E86BAE717CD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16385" r="360" b="19999"/>
          <a:stretch/>
        </p:blipFill>
        <p:spPr>
          <a:xfrm>
            <a:off x="4797598" y="965460"/>
            <a:ext cx="3590826" cy="4310460"/>
          </a:xfrm>
          <a:prstGeom prst="rect">
            <a:avLst/>
          </a:prstGeom>
        </p:spPr>
      </p:pic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ACB2363D-7EDE-DDE0-3336-A985F4018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313186"/>
              </p:ext>
            </p:extLst>
          </p:nvPr>
        </p:nvGraphicFramePr>
        <p:xfrm>
          <a:off x="4797598" y="5343944"/>
          <a:ext cx="3590825" cy="112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203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192622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20991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ECO PRO, OCHANG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20991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Size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W4.1m x H5.1m x L35m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11627"/>
                  </a:ext>
                </a:extLst>
              </a:tr>
              <a:tr h="245492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300ton LOX Storage Tank (10barg)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2021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44376" marR="44376" marT="22188" marB="221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  <p:sp>
        <p:nvSpPr>
          <p:cNvPr id="13" name="object 22">
            <a:extLst>
              <a:ext uri="{FF2B5EF4-FFF2-40B4-BE49-F238E27FC236}">
                <a16:creationId xmlns:a16="http://schemas.microsoft.com/office/drawing/2014/main" id="{D69B6CF7-DF43-16E8-ACF1-5C1DD29DAA0A}"/>
              </a:ext>
            </a:extLst>
          </p:cNvPr>
          <p:cNvSpPr txBox="1"/>
          <p:nvPr/>
        </p:nvSpPr>
        <p:spPr>
          <a:xfrm>
            <a:off x="627356" y="570108"/>
            <a:ext cx="3129953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Storage Tank</a:t>
            </a:r>
            <a:r>
              <a:rPr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0" name="object 21">
            <a:extLst>
              <a:ext uri="{FF2B5EF4-FFF2-40B4-BE49-F238E27FC236}">
                <a16:creationId xmlns:a16="http://schemas.microsoft.com/office/drawing/2014/main" id="{0843926F-163F-B331-807D-C3ED00F033DF}"/>
              </a:ext>
            </a:extLst>
          </p:cNvPr>
          <p:cNvSpPr/>
          <p:nvPr/>
        </p:nvSpPr>
        <p:spPr>
          <a:xfrm rot="5400000" flipV="1">
            <a:off x="2089531" y="3610827"/>
            <a:ext cx="5199845" cy="53125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3464215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14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795917" y="908720"/>
            <a:ext cx="2091190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7A7D006B-E404-5419-8CAE-CE2C525F206C}"/>
              </a:ext>
            </a:extLst>
          </p:cNvPr>
          <p:cNvSpPr/>
          <p:nvPr/>
        </p:nvSpPr>
        <p:spPr>
          <a:xfrm>
            <a:off x="935907" y="1357266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CA3A33A5-59D6-D732-FC55-87FBF964B5A7}"/>
              </a:ext>
            </a:extLst>
          </p:cNvPr>
          <p:cNvSpPr txBox="1"/>
          <p:nvPr/>
        </p:nvSpPr>
        <p:spPr>
          <a:xfrm>
            <a:off x="921954" y="1379778"/>
            <a:ext cx="3129953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Storage Tank</a:t>
            </a:r>
            <a:r>
              <a:rPr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2A548522-3C76-D25A-8219-BD89A983B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15925"/>
              </p:ext>
            </p:extLst>
          </p:nvPr>
        </p:nvGraphicFramePr>
        <p:xfrm>
          <a:off x="4788024" y="1921247"/>
          <a:ext cx="4063850" cy="1435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401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672449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31047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8348" marR="48348" marT="24175" marB="241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Air First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8348" marR="48348" marT="24175" marB="241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31047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Size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8348" marR="48348" marT="24175" marB="2417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W4.0m x H5.0m x L38m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8348" marR="48348" marT="24175" marB="2417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11627"/>
                  </a:ext>
                </a:extLst>
              </a:tr>
              <a:tr h="440746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8348" marR="48348" marT="24175" marB="241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330m³ </a:t>
                      </a:r>
                      <a:r>
                        <a:rPr lang="en-US" altLang="ko-KR" sz="10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Cryo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 Storage Tank (10barg)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8348" marR="48348" marT="24175" marB="241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374041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8348" marR="48348" marT="24175" marB="241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2021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8348" marR="48348" marT="24175" marB="241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3F201F90-CB7A-ED16-7F1F-840EDEF2DF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4788024" y="3581322"/>
            <a:ext cx="4084269" cy="21519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E9A4501-E3DA-C2BA-583C-BED24EF623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95917" y="1788212"/>
            <a:ext cx="3848091" cy="394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7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2CA50E2F-F4D7-1DCD-D4E3-948919377F99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52" name="object 2">
            <a:extLst>
              <a:ext uri="{FF2B5EF4-FFF2-40B4-BE49-F238E27FC236}">
                <a16:creationId xmlns:a16="http://schemas.microsoft.com/office/drawing/2014/main" id="{3F6E6217-D637-3462-BF38-12FE248629D6}"/>
              </a:ext>
            </a:extLst>
          </p:cNvPr>
          <p:cNvSpPr txBox="1">
            <a:spLocks/>
          </p:cNvSpPr>
          <p:nvPr/>
        </p:nvSpPr>
        <p:spPr>
          <a:xfrm>
            <a:off x="859386" y="592109"/>
            <a:ext cx="1496028" cy="331652"/>
          </a:xfrm>
          <a:prstGeom prst="rect">
            <a:avLst/>
          </a:prstGeom>
        </p:spPr>
        <p:txBody>
          <a:bodyPr vert="horz" wrap="square" lIns="0" tIns="10373" rIns="0" bIns="0" rtlCol="0" anchor="ctr">
            <a:sp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7">
              <a:lnSpc>
                <a:spcPct val="100000"/>
              </a:lnSpc>
              <a:spcBef>
                <a:spcPts val="82"/>
              </a:spcBef>
            </a:pPr>
            <a:r>
              <a:rPr lang="en-US" sz="2087" b="1" spc="-109" dirty="0">
                <a:solidFill>
                  <a:srgbClr val="004A8F"/>
                </a:solidFill>
              </a:rPr>
              <a:t>CONTENTS</a:t>
            </a:r>
            <a:endParaRPr lang="en-US" sz="2087" b="1" dirty="0"/>
          </a:p>
        </p:txBody>
      </p:sp>
      <p:sp>
        <p:nvSpPr>
          <p:cNvPr id="54" name="object 7">
            <a:extLst>
              <a:ext uri="{FF2B5EF4-FFF2-40B4-BE49-F238E27FC236}">
                <a16:creationId xmlns:a16="http://schemas.microsoft.com/office/drawing/2014/main" id="{6401236E-A569-74C3-8305-5E7B802F660D}"/>
              </a:ext>
            </a:extLst>
          </p:cNvPr>
          <p:cNvSpPr txBox="1"/>
          <p:nvPr/>
        </p:nvSpPr>
        <p:spPr>
          <a:xfrm>
            <a:off x="3928395" y="3602507"/>
            <a:ext cx="693292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08" spc="-113" dirty="0">
                <a:solidFill>
                  <a:srgbClr val="FFFFFF"/>
                </a:solidFill>
                <a:latin typeface="Tahoma"/>
                <a:cs typeface="Tahoma"/>
              </a:rPr>
              <a:t>Office</a:t>
            </a:r>
            <a:endParaRPr lang="en-US" sz="908" dirty="0">
              <a:latin typeface="Tahoma"/>
              <a:cs typeface="Tahoma"/>
            </a:endParaRPr>
          </a:p>
        </p:txBody>
      </p:sp>
      <p:sp>
        <p:nvSpPr>
          <p:cNvPr id="55" name="object 9">
            <a:extLst>
              <a:ext uri="{FF2B5EF4-FFF2-40B4-BE49-F238E27FC236}">
                <a16:creationId xmlns:a16="http://schemas.microsoft.com/office/drawing/2014/main" id="{B46CAA1C-A549-BAC7-50E5-7FAD97DE223B}"/>
              </a:ext>
            </a:extLst>
          </p:cNvPr>
          <p:cNvSpPr txBox="1"/>
          <p:nvPr/>
        </p:nvSpPr>
        <p:spPr>
          <a:xfrm>
            <a:off x="3928395" y="5229831"/>
            <a:ext cx="693292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08" spc="-45" dirty="0">
                <a:solidFill>
                  <a:srgbClr val="FFFFFF"/>
                </a:solidFill>
                <a:latin typeface="Tahoma"/>
                <a:cs typeface="Tahoma"/>
              </a:rPr>
              <a:t>Paint Room</a:t>
            </a:r>
            <a:endParaRPr sz="908" dirty="0">
              <a:latin typeface="Tahoma"/>
              <a:cs typeface="Tahoma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26CB86DF-451E-F25E-2437-9AD8BF6F1925}"/>
              </a:ext>
            </a:extLst>
          </p:cNvPr>
          <p:cNvSpPr txBox="1"/>
          <p:nvPr/>
        </p:nvSpPr>
        <p:spPr>
          <a:xfrm>
            <a:off x="1020960" y="1273332"/>
            <a:ext cx="2395876" cy="2428664"/>
          </a:xfrm>
          <a:prstGeom prst="rect">
            <a:avLst/>
          </a:prstGeom>
        </p:spPr>
        <p:txBody>
          <a:bodyPr vert="horz" wrap="square" lIns="0" tIns="108000" rIns="0" bIns="0" rtlCol="0">
            <a:spAutoFit/>
          </a:bodyPr>
          <a:lstStyle/>
          <a:p>
            <a:pPr marL="11527">
              <a:spcBef>
                <a:spcPts val="853"/>
              </a:spcBef>
            </a:pPr>
            <a:r>
              <a:rPr sz="1400" b="1" spc="-95" dirty="0">
                <a:solidFill>
                  <a:srgbClr val="004A8F"/>
                </a:solidFill>
                <a:cs typeface="Trebuchet MS"/>
              </a:rPr>
              <a:t>General</a:t>
            </a:r>
            <a:r>
              <a:rPr sz="1400" b="1" spc="-82" dirty="0">
                <a:solidFill>
                  <a:srgbClr val="004A8F"/>
                </a:solidFill>
                <a:cs typeface="Trebuchet MS"/>
              </a:rPr>
              <a:t> </a:t>
            </a:r>
            <a:r>
              <a:rPr sz="1400" b="1" spc="-100" dirty="0" smtClean="0">
                <a:solidFill>
                  <a:srgbClr val="004A8F"/>
                </a:solidFill>
                <a:cs typeface="Trebuchet MS"/>
              </a:rPr>
              <a:t>Information</a:t>
            </a:r>
            <a:endParaRPr sz="1200" dirty="0">
              <a:cs typeface="Trebuchet MS"/>
            </a:endParaRPr>
          </a:p>
          <a:p>
            <a:pPr marL="182977" marR="686981" indent="-171450">
              <a:lnSpc>
                <a:spcPct val="131900"/>
              </a:lnSpc>
              <a:spcBef>
                <a:spcPts val="20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F20"/>
                </a:solidFill>
                <a:cs typeface="Trebuchet MS"/>
              </a:rPr>
              <a:t>History</a:t>
            </a:r>
            <a:r>
              <a:rPr sz="1200" dirty="0">
                <a:solidFill>
                  <a:srgbClr val="231F20"/>
                </a:solidFill>
                <a:cs typeface="Trebuchet MS"/>
              </a:rPr>
              <a:t>
Locatio</a:t>
            </a:r>
            <a:r>
              <a:rPr lang="en-US" sz="1200" dirty="0">
                <a:solidFill>
                  <a:srgbClr val="231F20"/>
                </a:solidFill>
                <a:cs typeface="Trebuchet MS"/>
              </a:rPr>
              <a:t>n</a:t>
            </a:r>
          </a:p>
          <a:p>
            <a:pPr marL="182977" marR="686981" indent="-171450">
              <a:lnSpc>
                <a:spcPct val="131900"/>
              </a:lnSpc>
              <a:spcBef>
                <a:spcPts val="20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F20"/>
                </a:solidFill>
                <a:cs typeface="Trebuchet MS"/>
              </a:rPr>
              <a:t>Organization Chart</a:t>
            </a:r>
            <a:r>
              <a:rPr sz="1200" dirty="0">
                <a:solidFill>
                  <a:srgbClr val="231F20"/>
                </a:solidFill>
                <a:cs typeface="Trebuchet MS"/>
              </a:rPr>
              <a:t>
Business Area</a:t>
            </a:r>
            <a:endParaRPr lang="en-US" sz="1200" dirty="0">
              <a:solidFill>
                <a:srgbClr val="231F20"/>
              </a:solidFill>
              <a:cs typeface="Trebuchet MS"/>
            </a:endParaRPr>
          </a:p>
          <a:p>
            <a:pPr marL="182977" marR="686981" indent="-171450">
              <a:lnSpc>
                <a:spcPct val="131900"/>
              </a:lnSpc>
              <a:spcBef>
                <a:spcPts val="20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F20"/>
                </a:solidFill>
                <a:cs typeface="Trebuchet MS"/>
              </a:rPr>
              <a:t>Major Product</a:t>
            </a:r>
            <a:r>
              <a:rPr sz="1200" dirty="0">
                <a:solidFill>
                  <a:srgbClr val="231F20"/>
                </a:solidFill>
                <a:cs typeface="Trebuchet MS"/>
              </a:rPr>
              <a:t>
</a:t>
            </a:r>
            <a:r>
              <a:rPr lang="en-US" altLang="ko-KR" sz="1200" spc="-82" dirty="0">
                <a:cs typeface="Trebuchet MS"/>
              </a:rPr>
              <a:t>Certification</a:t>
            </a:r>
            <a:endParaRPr sz="1200" dirty="0">
              <a:cs typeface="Trebuchet MS"/>
            </a:endParaRPr>
          </a:p>
          <a:p>
            <a:pPr marL="182977" marR="331964" indent="-171450">
              <a:lnSpc>
                <a:spcPct val="131900"/>
              </a:lnSpc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231F20"/>
                </a:solidFill>
                <a:cs typeface="Trebuchet MS"/>
              </a:rPr>
              <a:t>Production Capacity
Production Allocation</a:t>
            </a:r>
            <a:endParaRPr sz="1200" dirty="0">
              <a:cs typeface="Trebuchet MS"/>
            </a:endParaRP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D94F04DE-C482-E9EA-5300-DE473D207659}"/>
              </a:ext>
            </a:extLst>
          </p:cNvPr>
          <p:cNvSpPr txBox="1"/>
          <p:nvPr/>
        </p:nvSpPr>
        <p:spPr>
          <a:xfrm>
            <a:off x="1020960" y="4161113"/>
            <a:ext cx="2645557" cy="1197073"/>
          </a:xfrm>
          <a:prstGeom prst="rect">
            <a:avLst/>
          </a:prstGeom>
        </p:spPr>
        <p:txBody>
          <a:bodyPr vert="horz" wrap="square" lIns="0" tIns="108345" rIns="0" bIns="0" rtlCol="0">
            <a:spAutoFit/>
          </a:bodyPr>
          <a:lstStyle/>
          <a:p>
            <a:pPr marL="11527">
              <a:spcBef>
                <a:spcPts val="853"/>
              </a:spcBef>
            </a:pPr>
            <a:r>
              <a:rPr lang="en-US" sz="1400" b="1" spc="-86" dirty="0">
                <a:solidFill>
                  <a:srgbClr val="C61D23"/>
                </a:solidFill>
                <a:cs typeface="Trebuchet MS"/>
              </a:rPr>
              <a:t>Business Information</a:t>
            </a:r>
            <a:endParaRPr sz="1400" dirty="0">
              <a:cs typeface="Trebuchet MS"/>
            </a:endParaRPr>
          </a:p>
          <a:p>
            <a:pPr marL="183600" marR="664504" indent="-285750">
              <a:lnSpc>
                <a:spcPct val="150000"/>
              </a:lnSpc>
              <a:spcBef>
                <a:spcPts val="204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231F20"/>
                </a:solidFill>
                <a:cs typeface="Trebuchet MS"/>
              </a:rPr>
              <a:t>Fabrication Capacity
Major Customers
Experiences</a:t>
            </a:r>
            <a:endParaRPr sz="1200" dirty="0">
              <a:cs typeface="Trebuchet M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923449D-A4FA-5FFD-1EED-44B059482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517694" y="2604362"/>
            <a:ext cx="3017082" cy="150299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B69DE95-EC78-AA5A-E997-AFED7D790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021690" y="4124279"/>
            <a:ext cx="3661910" cy="1686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765FB-9AAB-83B3-AD7A-4C05A194E661}"/>
              </a:ext>
            </a:extLst>
          </p:cNvPr>
          <p:cNvSpPr txBox="1"/>
          <p:nvPr/>
        </p:nvSpPr>
        <p:spPr>
          <a:xfrm>
            <a:off x="5148658" y="1090722"/>
            <a:ext cx="2124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Busan Factory No.1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6E19E-6743-9B46-B49E-AB5A3C0CA7C4}"/>
              </a:ext>
            </a:extLst>
          </p:cNvPr>
          <p:cNvSpPr txBox="1"/>
          <p:nvPr/>
        </p:nvSpPr>
        <p:spPr>
          <a:xfrm>
            <a:off x="5734376" y="2631146"/>
            <a:ext cx="177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Busan Factory No.2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56461-BDDB-7D58-B506-4D6632024C56}"/>
              </a:ext>
            </a:extLst>
          </p:cNvPr>
          <p:cNvSpPr txBox="1"/>
          <p:nvPr/>
        </p:nvSpPr>
        <p:spPr>
          <a:xfrm>
            <a:off x="4509784" y="4635161"/>
            <a:ext cx="204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Changwon Factory No.3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B873C4E-A1DA-B7F0-DD3B-72FA4CAFC3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453EBB5-0D5C-75EF-C3DD-A034D404E6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6740847" y="4641835"/>
            <a:ext cx="1982301" cy="1067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991DE0-397E-283F-757A-A41DB7B2AC20}"/>
              </a:ext>
            </a:extLst>
          </p:cNvPr>
          <p:cNvSpPr txBox="1"/>
          <p:nvPr/>
        </p:nvSpPr>
        <p:spPr>
          <a:xfrm>
            <a:off x="7668344" y="4725144"/>
            <a:ext cx="1231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Clean Room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517" y="923760"/>
            <a:ext cx="4793915" cy="15875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A6E19E-6743-9B46-B49E-AB5A3C0CA7C4}"/>
              </a:ext>
            </a:extLst>
          </p:cNvPr>
          <p:cNvSpPr txBox="1"/>
          <p:nvPr/>
        </p:nvSpPr>
        <p:spPr>
          <a:xfrm>
            <a:off x="5750876" y="935298"/>
            <a:ext cx="177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Busan Factory 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No.1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05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751909" y="1043475"/>
            <a:ext cx="2019182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7A7D006B-E404-5419-8CAE-CE2C525F206C}"/>
              </a:ext>
            </a:extLst>
          </p:cNvPr>
          <p:cNvSpPr/>
          <p:nvPr/>
        </p:nvSpPr>
        <p:spPr>
          <a:xfrm>
            <a:off x="891899" y="1492021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CA3A33A5-59D6-D732-FC55-87FBF964B5A7}"/>
              </a:ext>
            </a:extLst>
          </p:cNvPr>
          <p:cNvSpPr txBox="1"/>
          <p:nvPr/>
        </p:nvSpPr>
        <p:spPr>
          <a:xfrm>
            <a:off x="877946" y="1514533"/>
            <a:ext cx="3129953" cy="168117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998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Storage Tank</a:t>
            </a:r>
            <a:r>
              <a:rPr sz="998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998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2A548522-3C76-D25A-8219-BD89A983B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142294"/>
              </p:ext>
            </p:extLst>
          </p:nvPr>
        </p:nvGraphicFramePr>
        <p:xfrm>
          <a:off x="5876916" y="1773121"/>
          <a:ext cx="3055776" cy="1386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339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045437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294350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Lotte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 Chemical / </a:t>
                      </a:r>
                      <a:r>
                        <a:rPr lang="en-US" altLang="ko-KR" sz="10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Changshin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294350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Size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W6.6m x H7.6m x L23m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11627"/>
                  </a:ext>
                </a:extLst>
              </a:tr>
              <a:tr h="428014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500ton LCO2 Storage Tank (23barg)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294350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2023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  <p:grpSp>
        <p:nvGrpSpPr>
          <p:cNvPr id="9" name="그림 7">
            <a:extLst>
              <a:ext uri="{FF2B5EF4-FFF2-40B4-BE49-F238E27FC236}">
                <a16:creationId xmlns:a16="http://schemas.microsoft.com/office/drawing/2014/main" id="{10C05D81-0C20-E6A2-EC9A-FF663D821FFD}"/>
              </a:ext>
            </a:extLst>
          </p:cNvPr>
          <p:cNvGrpSpPr/>
          <p:nvPr/>
        </p:nvGrpSpPr>
        <p:grpSpPr>
          <a:xfrm>
            <a:off x="3245879" y="1766605"/>
            <a:ext cx="5686814" cy="4408190"/>
            <a:chOff x="3306959" y="1735163"/>
            <a:chExt cx="5462176" cy="440819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A1B5CFA8-0F29-E21A-0FF4-7A4C3F37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2288939" y="2753183"/>
              <a:ext cx="4408190" cy="2372150"/>
            </a:xfrm>
            <a:custGeom>
              <a:avLst/>
              <a:gdLst>
                <a:gd name="connsiteX0" fmla="*/ 187 w 4230777"/>
                <a:gd name="connsiteY0" fmla="*/ 134 h 1967976"/>
                <a:gd name="connsiteX1" fmla="*/ 4230965 w 4230777"/>
                <a:gd name="connsiteY1" fmla="*/ 134 h 1967976"/>
                <a:gd name="connsiteX2" fmla="*/ 4230965 w 4230777"/>
                <a:gd name="connsiteY2" fmla="*/ 1968111 h 1967976"/>
                <a:gd name="connsiteX3" fmla="*/ 187 w 4230777"/>
                <a:gd name="connsiteY3" fmla="*/ 1968111 h 196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0777" h="1967976">
                  <a:moveTo>
                    <a:pt x="187" y="134"/>
                  </a:moveTo>
                  <a:lnTo>
                    <a:pt x="4230965" y="134"/>
                  </a:lnTo>
                  <a:lnTo>
                    <a:pt x="4230965" y="1968111"/>
                  </a:lnTo>
                  <a:lnTo>
                    <a:pt x="187" y="1968111"/>
                  </a:lnTo>
                  <a:close/>
                </a:path>
              </a:pathLst>
            </a:cu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07F204-2E01-ABB0-1CFB-B94E2D6B9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55325" y="3248882"/>
              <a:ext cx="2913810" cy="2894471"/>
            </a:xfrm>
            <a:custGeom>
              <a:avLst/>
              <a:gdLst>
                <a:gd name="connsiteX0" fmla="*/ -28 w 2822972"/>
                <a:gd name="connsiteY0" fmla="*/ 266 h 2115388"/>
                <a:gd name="connsiteX1" fmla="*/ 2822944 w 2822972"/>
                <a:gd name="connsiteY1" fmla="*/ 266 h 2115388"/>
                <a:gd name="connsiteX2" fmla="*/ 2822944 w 2822972"/>
                <a:gd name="connsiteY2" fmla="*/ 2115655 h 2115388"/>
                <a:gd name="connsiteX3" fmla="*/ -28 w 2822972"/>
                <a:gd name="connsiteY3" fmla="*/ 2115655 h 211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2972" h="2115388">
                  <a:moveTo>
                    <a:pt x="-28" y="266"/>
                  </a:moveTo>
                  <a:lnTo>
                    <a:pt x="2822944" y="266"/>
                  </a:lnTo>
                  <a:lnTo>
                    <a:pt x="2822944" y="2115655"/>
                  </a:lnTo>
                  <a:lnTo>
                    <a:pt x="-28" y="2115655"/>
                  </a:lnTo>
                  <a:close/>
                </a:path>
              </a:pathLst>
            </a:custGeom>
          </p:spPr>
        </p:pic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DF6159F8-8BD4-B1DA-3A4C-2B2F9710F6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553013" y="1773121"/>
            <a:ext cx="2578827" cy="44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4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751909" y="1043475"/>
            <a:ext cx="2019182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7A7D006B-E404-5419-8CAE-CE2C525F206C}"/>
              </a:ext>
            </a:extLst>
          </p:cNvPr>
          <p:cNvSpPr/>
          <p:nvPr/>
        </p:nvSpPr>
        <p:spPr>
          <a:xfrm>
            <a:off x="891899" y="1492021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CA3A33A5-59D6-D732-FC55-87FBF964B5A7}"/>
              </a:ext>
            </a:extLst>
          </p:cNvPr>
          <p:cNvSpPr txBox="1"/>
          <p:nvPr/>
        </p:nvSpPr>
        <p:spPr>
          <a:xfrm>
            <a:off x="877946" y="1514533"/>
            <a:ext cx="3129953" cy="334508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998" b="1" dirty="0" smtClean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LNG STORAGE TANK 5SETS</a:t>
            </a:r>
          </a:p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sz="998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998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2A548522-3C76-D25A-8219-BD89A983B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51985"/>
              </p:ext>
            </p:extLst>
          </p:nvPr>
        </p:nvGraphicFramePr>
        <p:xfrm>
          <a:off x="5876916" y="1773121"/>
          <a:ext cx="3055776" cy="129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339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045437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290932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USA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 ESNG 380M3 LNG TANK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290932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Size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W5.6m 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x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H5.4m 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x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L28m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11627"/>
                  </a:ext>
                </a:extLst>
              </a:tr>
              <a:tr h="423044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130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 TON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290932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2025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94" y="1773121"/>
            <a:ext cx="5196477" cy="229382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916" y="3140968"/>
            <a:ext cx="3055776" cy="34334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201" y="4133355"/>
            <a:ext cx="5175897" cy="24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56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751909" y="1043475"/>
            <a:ext cx="2019182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7A7D006B-E404-5419-8CAE-CE2C525F206C}"/>
              </a:ext>
            </a:extLst>
          </p:cNvPr>
          <p:cNvSpPr/>
          <p:nvPr/>
        </p:nvSpPr>
        <p:spPr>
          <a:xfrm>
            <a:off x="891899" y="1492021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CA3A33A5-59D6-D732-FC55-87FBF964B5A7}"/>
              </a:ext>
            </a:extLst>
          </p:cNvPr>
          <p:cNvSpPr txBox="1"/>
          <p:nvPr/>
        </p:nvSpPr>
        <p:spPr>
          <a:xfrm>
            <a:off x="721967" y="1514533"/>
            <a:ext cx="3129953" cy="334508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998" b="1" dirty="0" smtClean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LNG STORAGE TANK 4SETS</a:t>
            </a:r>
          </a:p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sz="998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998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2A548522-3C76-D25A-8219-BD89A983B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750675"/>
              </p:ext>
            </p:extLst>
          </p:nvPr>
        </p:nvGraphicFramePr>
        <p:xfrm>
          <a:off x="5784510" y="1761597"/>
          <a:ext cx="3055776" cy="2027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339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045437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644268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USA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 Relativity Space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478M3 LNG TANK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400445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Size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W5.8m 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x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H6.2m 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x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L34m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11627"/>
                  </a:ext>
                </a:extLst>
              </a:tr>
              <a:tr h="582286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163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 TON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400445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2025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695" y="4059562"/>
            <a:ext cx="3419872" cy="234090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71" y="1761597"/>
            <a:ext cx="5101442" cy="46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77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751909" y="1043475"/>
            <a:ext cx="2019182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7A7D006B-E404-5419-8CAE-CE2C525F206C}"/>
              </a:ext>
            </a:extLst>
          </p:cNvPr>
          <p:cNvSpPr/>
          <p:nvPr/>
        </p:nvSpPr>
        <p:spPr>
          <a:xfrm>
            <a:off x="891899" y="1492021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CA3A33A5-59D6-D732-FC55-87FBF964B5A7}"/>
              </a:ext>
            </a:extLst>
          </p:cNvPr>
          <p:cNvSpPr txBox="1"/>
          <p:nvPr/>
        </p:nvSpPr>
        <p:spPr>
          <a:xfrm>
            <a:off x="721967" y="1514533"/>
            <a:ext cx="3129953" cy="334508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998" b="1" dirty="0" smtClean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LNG STORAGE TANK 3SETS</a:t>
            </a:r>
          </a:p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sz="998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998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2A548522-3C76-D25A-8219-BD89A983B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945398"/>
              </p:ext>
            </p:extLst>
          </p:nvPr>
        </p:nvGraphicFramePr>
        <p:xfrm>
          <a:off x="5802065" y="2008597"/>
          <a:ext cx="3055776" cy="1780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339">
                  <a:extLst>
                    <a:ext uri="{9D8B030D-6E8A-4147-A177-3AD203B41FA5}">
                      <a16:colId xmlns:a16="http://schemas.microsoft.com/office/drawing/2014/main" val="1219884212"/>
                    </a:ext>
                  </a:extLst>
                </a:gridCol>
                <a:gridCol w="2045437">
                  <a:extLst>
                    <a:ext uri="{9D8B030D-6E8A-4147-A177-3AD203B41FA5}">
                      <a16:colId xmlns:a16="http://schemas.microsoft.com/office/drawing/2014/main" val="2907621964"/>
                    </a:ext>
                  </a:extLst>
                </a:gridCol>
              </a:tblGrid>
              <a:tr h="565778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Project Name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USA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 Relativity Space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83M3 LNG TANK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78996"/>
                  </a:ext>
                </a:extLst>
              </a:tr>
              <a:tr h="35165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Size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W4.4m 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x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H4.8m 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x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L11.2m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11627"/>
                  </a:ext>
                </a:extLst>
              </a:tr>
              <a:tr h="511348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Weight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47 TON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15599"/>
                  </a:ext>
                </a:extLst>
              </a:tr>
              <a:tr h="35165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Delivery</a:t>
                      </a:r>
                      <a:endParaRPr lang="ko-KR" altLang="en-US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</a:rPr>
                        <a:t>2025</a:t>
                      </a:r>
                      <a:endParaRPr lang="ko-KR" altLang="en-US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45837" marR="45837" marT="22919" marB="229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4945"/>
                  </a:ext>
                </a:extLst>
              </a:tr>
            </a:tbl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73" y="2008597"/>
            <a:ext cx="5058710" cy="188578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59" y="4020605"/>
            <a:ext cx="8190102" cy="2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72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16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699570" y="327635"/>
            <a:ext cx="2235206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7A7D006B-E404-5419-8CAE-CE2C525F206C}"/>
              </a:ext>
            </a:extLst>
          </p:cNvPr>
          <p:cNvSpPr/>
          <p:nvPr/>
        </p:nvSpPr>
        <p:spPr>
          <a:xfrm>
            <a:off x="1200126" y="948800"/>
            <a:ext cx="2959754" cy="45719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CA3A33A5-59D6-D732-FC55-87FBF964B5A7}"/>
              </a:ext>
            </a:extLst>
          </p:cNvPr>
          <p:cNvSpPr txBox="1"/>
          <p:nvPr/>
        </p:nvSpPr>
        <p:spPr>
          <a:xfrm>
            <a:off x="1281708" y="971313"/>
            <a:ext cx="3129953" cy="458260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Complex Charging Equipment CO2</a:t>
            </a:r>
          </a:p>
          <a:p>
            <a:pPr marL="10950">
              <a:spcBef>
                <a:spcPts val="113"/>
              </a:spcBef>
              <a:buClr>
                <a:srgbClr val="C61D23"/>
              </a:buClr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    Nugget(</a:t>
            </a:r>
            <a:r>
              <a:rPr lang="en-US" sz="1400" b="1" dirty="0">
                <a:solidFill>
                  <a:srgbClr val="FF000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dry-ice</a:t>
            </a: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) System</a:t>
            </a:r>
            <a:r>
              <a:rPr sz="998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998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599E0B9-4210-6094-7D65-279F853709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236260" y="1452086"/>
            <a:ext cx="2923620" cy="4784740"/>
          </a:xfrm>
          <a:prstGeom prst="rect">
            <a:avLst/>
          </a:prstGeom>
        </p:spPr>
      </p:pic>
      <p:pic>
        <p:nvPicPr>
          <p:cNvPr id="10" name="Picture 9" descr="가스저장소">
            <a:extLst>
              <a:ext uri="{FF2B5EF4-FFF2-40B4-BE49-F238E27FC236}">
                <a16:creationId xmlns:a16="http://schemas.microsoft.com/office/drawing/2014/main" id="{1248DA3F-CDAE-7192-5EC0-40F84F173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671427" y="4508837"/>
            <a:ext cx="3680867" cy="172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2FBADC-431F-E073-5BD1-568FCD991F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4663442" y="1340768"/>
            <a:ext cx="3696516" cy="2772387"/>
          </a:xfrm>
          <a:prstGeom prst="rect">
            <a:avLst/>
          </a:prstGeom>
        </p:spPr>
      </p:pic>
      <p:sp>
        <p:nvSpPr>
          <p:cNvPr id="14" name="object 21">
            <a:extLst>
              <a:ext uri="{FF2B5EF4-FFF2-40B4-BE49-F238E27FC236}">
                <a16:creationId xmlns:a16="http://schemas.microsoft.com/office/drawing/2014/main" id="{571BBD74-DE16-8C47-E713-8F7FB2B3E524}"/>
              </a:ext>
            </a:extLst>
          </p:cNvPr>
          <p:cNvSpPr/>
          <p:nvPr/>
        </p:nvSpPr>
        <p:spPr>
          <a:xfrm flipV="1">
            <a:off x="4663442" y="903082"/>
            <a:ext cx="3688852" cy="45719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26A21CC8-8B23-F09E-1E50-9D0E8CA5D5E4}"/>
              </a:ext>
            </a:extLst>
          </p:cNvPr>
          <p:cNvSpPr txBox="1"/>
          <p:nvPr/>
        </p:nvSpPr>
        <p:spPr>
          <a:xfrm>
            <a:off x="4649489" y="971313"/>
            <a:ext cx="3129953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ASU PLANT</a:t>
            </a:r>
            <a:r>
              <a:rPr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815F124E-87B4-11A3-DF18-B1C2F9EA0B8A}"/>
              </a:ext>
            </a:extLst>
          </p:cNvPr>
          <p:cNvSpPr/>
          <p:nvPr/>
        </p:nvSpPr>
        <p:spPr>
          <a:xfrm>
            <a:off x="4676934" y="4197092"/>
            <a:ext cx="3675360" cy="45719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CEFA7C4F-F8F2-D627-6362-28781AA189CB}"/>
              </a:ext>
            </a:extLst>
          </p:cNvPr>
          <p:cNvSpPr txBox="1"/>
          <p:nvPr/>
        </p:nvSpPr>
        <p:spPr>
          <a:xfrm>
            <a:off x="4662981" y="4219605"/>
            <a:ext cx="3129953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20,000Nm3/</a:t>
            </a:r>
            <a:r>
              <a:rPr lang="en-US" sz="1400" b="1" dirty="0" err="1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hr</a:t>
            </a: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 LNG Satellite</a:t>
            </a:r>
            <a:r>
              <a:rPr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1220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17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968642" y="998287"/>
            <a:ext cx="2379222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18" name="object 21">
            <a:extLst>
              <a:ext uri="{FF2B5EF4-FFF2-40B4-BE49-F238E27FC236}">
                <a16:creationId xmlns:a16="http://schemas.microsoft.com/office/drawing/2014/main" id="{815F124E-87B4-11A3-DF18-B1C2F9EA0B8A}"/>
              </a:ext>
            </a:extLst>
          </p:cNvPr>
          <p:cNvSpPr/>
          <p:nvPr/>
        </p:nvSpPr>
        <p:spPr>
          <a:xfrm>
            <a:off x="1331640" y="4221088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CEFA7C4F-F8F2-D627-6362-28781AA189CB}"/>
              </a:ext>
            </a:extLst>
          </p:cNvPr>
          <p:cNvSpPr txBox="1"/>
          <p:nvPr/>
        </p:nvSpPr>
        <p:spPr>
          <a:xfrm>
            <a:off x="1317687" y="4243600"/>
            <a:ext cx="3129953" cy="383881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SICON TETRACHLORIDE STORAGE TANK</a:t>
            </a:r>
            <a:r>
              <a:rPr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7" name="그림 15" descr="고압탱크.gif">
            <a:extLst>
              <a:ext uri="{FF2B5EF4-FFF2-40B4-BE49-F238E27FC236}">
                <a16:creationId xmlns:a16="http://schemas.microsoft.com/office/drawing/2014/main" id="{804D9747-8208-86AA-FDD9-E206EDFCE4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337228" y="1775691"/>
            <a:ext cx="2975560" cy="223521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0DF13DE-2188-7210-C788-F0A88731E4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331640" y="4525841"/>
            <a:ext cx="2974761" cy="1673303"/>
          </a:xfrm>
          <a:prstGeom prst="rect">
            <a:avLst/>
          </a:prstGeom>
        </p:spPr>
      </p:pic>
      <p:sp>
        <p:nvSpPr>
          <p:cNvPr id="16" name="object 21">
            <a:extLst>
              <a:ext uri="{FF2B5EF4-FFF2-40B4-BE49-F238E27FC236}">
                <a16:creationId xmlns:a16="http://schemas.microsoft.com/office/drawing/2014/main" id="{14C551F4-B326-4BA6-6ABA-5E937EC6D033}"/>
              </a:ext>
            </a:extLst>
          </p:cNvPr>
          <p:cNvSpPr/>
          <p:nvPr/>
        </p:nvSpPr>
        <p:spPr>
          <a:xfrm>
            <a:off x="1345593" y="1433878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1A4920F2-E655-6E2F-DEF2-6631C20B9CDD}"/>
              </a:ext>
            </a:extLst>
          </p:cNvPr>
          <p:cNvSpPr txBox="1"/>
          <p:nvPr/>
        </p:nvSpPr>
        <p:spPr>
          <a:xfrm>
            <a:off x="1331640" y="1456390"/>
            <a:ext cx="3129953" cy="445436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H2 GAS HIGH PRESS STORAGE TANK</a:t>
            </a:r>
            <a:r>
              <a:rPr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11F7A27E-4947-0BDF-B02C-11FF3C3ED368}"/>
              </a:ext>
            </a:extLst>
          </p:cNvPr>
          <p:cNvSpPr/>
          <p:nvPr/>
        </p:nvSpPr>
        <p:spPr>
          <a:xfrm>
            <a:off x="5054631" y="4221088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F5832C29-B1F1-2FA0-4270-6794FCBF326A}"/>
              </a:ext>
            </a:extLst>
          </p:cNvPr>
          <p:cNvSpPr txBox="1"/>
          <p:nvPr/>
        </p:nvSpPr>
        <p:spPr>
          <a:xfrm>
            <a:off x="5040678" y="4243600"/>
            <a:ext cx="3129953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CHLOROSIANES STORAGE TANK</a:t>
            </a:r>
            <a:r>
              <a:rPr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23" name="그림 15">
            <a:extLst>
              <a:ext uri="{FF2B5EF4-FFF2-40B4-BE49-F238E27FC236}">
                <a16:creationId xmlns:a16="http://schemas.microsoft.com/office/drawing/2014/main" id="{B8271B67-E4F2-C455-C49C-F8B1BA1A1C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219" y="1778749"/>
            <a:ext cx="2975560" cy="2229096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7C8C1FD-4827-A60C-3089-43B54F82DF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631" y="4527246"/>
            <a:ext cx="2974761" cy="1670492"/>
          </a:xfrm>
          <a:prstGeom prst="rect">
            <a:avLst/>
          </a:prstGeom>
        </p:spPr>
      </p:pic>
      <p:sp>
        <p:nvSpPr>
          <p:cNvPr id="25" name="object 21">
            <a:extLst>
              <a:ext uri="{FF2B5EF4-FFF2-40B4-BE49-F238E27FC236}">
                <a16:creationId xmlns:a16="http://schemas.microsoft.com/office/drawing/2014/main" id="{6FC04A60-0E39-7752-065F-91699D918B8A}"/>
              </a:ext>
            </a:extLst>
          </p:cNvPr>
          <p:cNvSpPr/>
          <p:nvPr/>
        </p:nvSpPr>
        <p:spPr>
          <a:xfrm>
            <a:off x="5068584" y="1433878"/>
            <a:ext cx="3102595" cy="0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E304A6F4-8DC1-F6A9-6818-8E6BB28A8E3A}"/>
              </a:ext>
            </a:extLst>
          </p:cNvPr>
          <p:cNvSpPr txBox="1"/>
          <p:nvPr/>
        </p:nvSpPr>
        <p:spPr>
          <a:xfrm>
            <a:off x="5054631" y="1456390"/>
            <a:ext cx="3129953" cy="445436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METAL CHLORIDE STORAGE TANK</a:t>
            </a:r>
            <a:r>
              <a:rPr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2473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18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968642" y="998287"/>
            <a:ext cx="2379222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Experiences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16" name="object 21">
            <a:extLst>
              <a:ext uri="{FF2B5EF4-FFF2-40B4-BE49-F238E27FC236}">
                <a16:creationId xmlns:a16="http://schemas.microsoft.com/office/drawing/2014/main" id="{14C551F4-B326-4BA6-6ABA-5E937EC6D033}"/>
              </a:ext>
            </a:extLst>
          </p:cNvPr>
          <p:cNvSpPr/>
          <p:nvPr/>
        </p:nvSpPr>
        <p:spPr>
          <a:xfrm flipV="1">
            <a:off x="1345593" y="1388159"/>
            <a:ext cx="3605757" cy="45719"/>
          </a:xfrm>
          <a:custGeom>
            <a:avLst/>
            <a:gdLst/>
            <a:ahLst/>
            <a:cxnLst/>
            <a:rect l="l" t="t" r="r" b="b"/>
            <a:pathLst>
              <a:path w="2808604">
                <a:moveTo>
                  <a:pt x="0" y="0"/>
                </a:moveTo>
                <a:lnTo>
                  <a:pt x="2807995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1A4920F2-E655-6E2F-DEF2-6631C20B9CDD}"/>
              </a:ext>
            </a:extLst>
          </p:cNvPr>
          <p:cNvSpPr txBox="1"/>
          <p:nvPr/>
        </p:nvSpPr>
        <p:spPr>
          <a:xfrm>
            <a:off x="1331640" y="1456390"/>
            <a:ext cx="3605757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HEAT EXCHANGER, VESSEL&amp; AUTO CLAVE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9" name="Picture 2" descr="H:\대림공유문서\대림기공 사진\사진\P1010336.JPG">
            <a:extLst>
              <a:ext uri="{FF2B5EF4-FFF2-40B4-BE49-F238E27FC236}">
                <a16:creationId xmlns:a16="http://schemas.microsoft.com/office/drawing/2014/main" id="{3D25EF15-8C51-7612-5168-27A7CD354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582189" y="1821840"/>
            <a:ext cx="3025230" cy="2100898"/>
          </a:xfrm>
          <a:prstGeom prst="rect">
            <a:avLst/>
          </a:prstGeom>
          <a:noFill/>
        </p:spPr>
      </p:pic>
      <p:pic>
        <p:nvPicPr>
          <p:cNvPr id="10" name="Picture 5" descr="H:\대림공유문서\대림기공 사진\사진\P1010458.JPG">
            <a:extLst>
              <a:ext uri="{FF2B5EF4-FFF2-40B4-BE49-F238E27FC236}">
                <a16:creationId xmlns:a16="http://schemas.microsoft.com/office/drawing/2014/main" id="{D85261AB-A43C-B7A4-5458-82CD953BE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582189" y="4016703"/>
            <a:ext cx="3048421" cy="2072927"/>
          </a:xfrm>
          <a:prstGeom prst="rect">
            <a:avLst/>
          </a:prstGeom>
          <a:noFill/>
        </p:spPr>
      </p:pic>
      <p:pic>
        <p:nvPicPr>
          <p:cNvPr id="11" name="Picture 5" descr="H:\대림공유문서\대림기공 사진\사진\P1010458.JPG">
            <a:extLst>
              <a:ext uri="{FF2B5EF4-FFF2-40B4-BE49-F238E27FC236}">
                <a16:creationId xmlns:a16="http://schemas.microsoft.com/office/drawing/2014/main" id="{E2A9B140-C878-5FC7-25DE-43453B1FE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lum bright="10000"/>
          </a:blip>
          <a:stretch>
            <a:fillRect/>
          </a:stretch>
        </p:blipFill>
        <p:spPr>
          <a:xfrm>
            <a:off x="4937398" y="1821840"/>
            <a:ext cx="3055124" cy="2100897"/>
          </a:xfrm>
          <a:prstGeom prst="rect">
            <a:avLst/>
          </a:prstGeom>
          <a:noFill/>
        </p:spPr>
      </p:pic>
      <p:pic>
        <p:nvPicPr>
          <p:cNvPr id="12" name="그림 11" descr="P1010510.jpg">
            <a:extLst>
              <a:ext uri="{FF2B5EF4-FFF2-40B4-BE49-F238E27FC236}">
                <a16:creationId xmlns:a16="http://schemas.microsoft.com/office/drawing/2014/main" id="{5A2341F7-20DF-0F4B-DBDB-B28C9C0C51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4937397" y="4016703"/>
            <a:ext cx="3077982" cy="20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22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19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pic>
        <p:nvPicPr>
          <p:cNvPr id="10" name="Picture 4" descr="프랜지머신 1호">
            <a:extLst>
              <a:ext uri="{FF2B5EF4-FFF2-40B4-BE49-F238E27FC236}">
                <a16:creationId xmlns:a16="http://schemas.microsoft.com/office/drawing/2014/main" id="{97125CEB-06CA-F3F1-55AD-116C2EF2C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5116"/>
          <a:stretch/>
        </p:blipFill>
        <p:spPr>
          <a:xfrm>
            <a:off x="4725464" y="2960757"/>
            <a:ext cx="2569156" cy="141998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D8ED754-949D-8D40-4970-475B3C2C6D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4721799" y="4530251"/>
            <a:ext cx="2565327" cy="1527648"/>
          </a:xfrm>
          <a:prstGeom prst="rect">
            <a:avLst/>
          </a:prstGeom>
        </p:spPr>
      </p:pic>
      <p:sp>
        <p:nvSpPr>
          <p:cNvPr id="15" name="object 22">
            <a:extLst>
              <a:ext uri="{FF2B5EF4-FFF2-40B4-BE49-F238E27FC236}">
                <a16:creationId xmlns:a16="http://schemas.microsoft.com/office/drawing/2014/main" id="{70A03C2B-28E0-D082-AE05-801344323EF6}"/>
              </a:ext>
            </a:extLst>
          </p:cNvPr>
          <p:cNvSpPr txBox="1"/>
          <p:nvPr/>
        </p:nvSpPr>
        <p:spPr>
          <a:xfrm>
            <a:off x="581231" y="2957701"/>
            <a:ext cx="2448272" cy="39670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Spinning Machine</a:t>
            </a:r>
          </a:p>
          <a:p>
            <a:pPr marL="10950">
              <a:spcBef>
                <a:spcPts val="113"/>
              </a:spcBef>
              <a:buClr>
                <a:srgbClr val="C61D23"/>
              </a:buClr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    (Max. 20t x 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Noto Sans Demilight"/>
              </a:rPr>
              <a:t>Ø</a:t>
            </a: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3000)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F823B06F-F9DB-C681-25FD-2B41A4E99CBB}"/>
              </a:ext>
            </a:extLst>
          </p:cNvPr>
          <p:cNvSpPr txBox="1"/>
          <p:nvPr/>
        </p:nvSpPr>
        <p:spPr>
          <a:xfrm>
            <a:off x="584085" y="4530250"/>
            <a:ext cx="2448272" cy="39670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Auto Welding</a:t>
            </a:r>
          </a:p>
          <a:p>
            <a:pPr marL="10950">
              <a:spcBef>
                <a:spcPts val="113"/>
              </a:spcBef>
              <a:buClr>
                <a:srgbClr val="C61D23"/>
              </a:buClr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    Machine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282225E1-2DFD-F7AB-C60A-5860FF4E192A}"/>
              </a:ext>
            </a:extLst>
          </p:cNvPr>
          <p:cNvSpPr txBox="1"/>
          <p:nvPr/>
        </p:nvSpPr>
        <p:spPr>
          <a:xfrm>
            <a:off x="7358563" y="1450436"/>
            <a:ext cx="2448272" cy="581371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Forming Press </a:t>
            </a:r>
          </a:p>
          <a:p>
            <a:pPr marL="10950">
              <a:spcBef>
                <a:spcPts val="113"/>
              </a:spcBef>
              <a:buClr>
                <a:srgbClr val="C61D23"/>
              </a:buClr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    (2,000ton)</a:t>
            </a:r>
            <a:r>
              <a:rPr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C451AFFA-DD67-50CB-5478-195B2868B1C4}"/>
              </a:ext>
            </a:extLst>
          </p:cNvPr>
          <p:cNvSpPr txBox="1"/>
          <p:nvPr/>
        </p:nvSpPr>
        <p:spPr>
          <a:xfrm>
            <a:off x="7375364" y="2954500"/>
            <a:ext cx="2448272" cy="581371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Spinning Machine</a:t>
            </a:r>
          </a:p>
          <a:p>
            <a:pPr marL="10950">
              <a:spcBef>
                <a:spcPts val="113"/>
              </a:spcBef>
              <a:buClr>
                <a:srgbClr val="C61D23"/>
              </a:buClr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    (Max. 50t x 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Noto Sans Demilight"/>
              </a:rPr>
              <a:t>Ø</a:t>
            </a: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6000)</a:t>
            </a:r>
            <a:r>
              <a:rPr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22">
            <a:extLst>
              <a:ext uri="{FF2B5EF4-FFF2-40B4-BE49-F238E27FC236}">
                <a16:creationId xmlns:a16="http://schemas.microsoft.com/office/drawing/2014/main" id="{FB725D58-041C-1241-80C3-203ED6DDD48A}"/>
              </a:ext>
            </a:extLst>
          </p:cNvPr>
          <p:cNvSpPr txBox="1"/>
          <p:nvPr/>
        </p:nvSpPr>
        <p:spPr>
          <a:xfrm>
            <a:off x="7375364" y="4530250"/>
            <a:ext cx="2448272" cy="39670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Bending Machine</a:t>
            </a:r>
          </a:p>
          <a:p>
            <a:pPr marL="10950">
              <a:spcBef>
                <a:spcPts val="113"/>
              </a:spcBef>
              <a:buClr>
                <a:srgbClr val="C61D23"/>
              </a:buClr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    </a:t>
            </a:r>
            <a:r>
              <a:rPr lang="en-US" sz="105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(Max. 65t x 4000width)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F8C84FAE-F0C2-9E91-08BE-5F8CE4FD281C}"/>
              </a:ext>
            </a:extLst>
          </p:cNvPr>
          <p:cNvSpPr txBox="1"/>
          <p:nvPr/>
        </p:nvSpPr>
        <p:spPr>
          <a:xfrm>
            <a:off x="2901644" y="909087"/>
            <a:ext cx="3819382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lang="en-US"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PRODUCTION EQUIPMENT (1/2)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63BFDA7-141D-499C-3CF5-DD9DC05CB0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04" y="1450437"/>
            <a:ext cx="2416009" cy="139798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220E388-6988-055E-D2A6-906A6FE420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04" y="2963709"/>
            <a:ext cx="2416009" cy="142540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BF3F005-E061-D501-F211-7A333924B0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48" y="1450437"/>
            <a:ext cx="2562877" cy="139798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D67D92-2A1D-3A3A-FAAC-B89A6D90C2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04" y="4543817"/>
            <a:ext cx="2404796" cy="1512168"/>
          </a:xfrm>
          <a:prstGeom prst="rect">
            <a:avLst/>
          </a:prstGeom>
        </p:spPr>
      </p:pic>
      <p:sp>
        <p:nvSpPr>
          <p:cNvPr id="26" name="object 22">
            <a:extLst>
              <a:ext uri="{FF2B5EF4-FFF2-40B4-BE49-F238E27FC236}">
                <a16:creationId xmlns:a16="http://schemas.microsoft.com/office/drawing/2014/main" id="{A55814A0-7D74-2EFB-8E28-A014900DF5D2}"/>
              </a:ext>
            </a:extLst>
          </p:cNvPr>
          <p:cNvSpPr txBox="1"/>
          <p:nvPr/>
        </p:nvSpPr>
        <p:spPr>
          <a:xfrm>
            <a:off x="581231" y="1447571"/>
            <a:ext cx="2448272" cy="581371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Forming Press </a:t>
            </a:r>
          </a:p>
          <a:p>
            <a:pPr marL="10950">
              <a:spcBef>
                <a:spcPts val="113"/>
              </a:spcBef>
              <a:buClr>
                <a:srgbClr val="C61D23"/>
              </a:buClr>
              <a:tabLst>
                <a:tab pos="168287" algn="l"/>
                <a:tab pos="2559464" algn="l"/>
              </a:tabLst>
            </a:pPr>
            <a:r>
              <a:rPr lang="en-US"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    (2,000ton)</a:t>
            </a:r>
            <a:r>
              <a:rPr sz="1200" b="1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	</a:t>
            </a:r>
            <a:endParaRPr sz="1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16706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C61D23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2901644" y="909087"/>
            <a:ext cx="3819382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lang="en-US" sz="2000" b="1" spc="-77" dirty="0">
                <a:solidFill>
                  <a:srgbClr val="C61D23"/>
                </a:solidFill>
                <a:latin typeface="Trebuchet MS"/>
                <a:cs typeface="Trebuchet MS"/>
              </a:rPr>
              <a:t>PRODUCTION EQUIPMENT (2/2)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094B4FD-D3EE-B946-4CE7-447A7E26EBFC}"/>
              </a:ext>
            </a:extLst>
          </p:cNvPr>
          <p:cNvSpPr txBox="1"/>
          <p:nvPr/>
        </p:nvSpPr>
        <p:spPr>
          <a:xfrm>
            <a:off x="145609" y="741886"/>
            <a:ext cx="251479" cy="2602959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lang="en-US" altLang="ko-KR" sz="1634" b="1" dirty="0">
                <a:solidFill>
                  <a:srgbClr val="C61D23"/>
                </a:solidFill>
                <a:latin typeface="Trebuchet MS"/>
                <a:cs typeface="Trebuchet MS"/>
              </a:rPr>
              <a:t>BUSINESS </a:t>
            </a:r>
            <a:r>
              <a:rPr lang="en-US" altLang="ko-KR"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lang="en-US" altLang="ko-KR" sz="1634" dirty="0"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20" name="object 22">
            <a:extLst>
              <a:ext uri="{FF2B5EF4-FFF2-40B4-BE49-F238E27FC236}">
                <a16:creationId xmlns:a16="http://schemas.microsoft.com/office/drawing/2014/main" id="{1A4920F2-E655-6E2F-DEF2-6631C20B9CDD}"/>
              </a:ext>
            </a:extLst>
          </p:cNvPr>
          <p:cNvSpPr txBox="1"/>
          <p:nvPr/>
        </p:nvSpPr>
        <p:spPr>
          <a:xfrm>
            <a:off x="3415076" y="3271451"/>
            <a:ext cx="2700418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u="sng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Vacuum Pump (about 35sets)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70A03C2B-28E0-D082-AE05-801344323EF6}"/>
              </a:ext>
            </a:extLst>
          </p:cNvPr>
          <p:cNvSpPr txBox="1"/>
          <p:nvPr/>
        </p:nvSpPr>
        <p:spPr>
          <a:xfrm>
            <a:off x="974584" y="6044326"/>
            <a:ext cx="2448272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u="sng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Helium Leak Tester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282225E1-2DFD-F7AB-C60A-5860FF4E192A}"/>
              </a:ext>
            </a:extLst>
          </p:cNvPr>
          <p:cNvSpPr txBox="1"/>
          <p:nvPr/>
        </p:nvSpPr>
        <p:spPr>
          <a:xfrm>
            <a:off x="6217058" y="6057900"/>
            <a:ext cx="2448272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u="sng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Dew Point Tester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C451AFFA-DD67-50CB-5478-195B2868B1C4}"/>
              </a:ext>
            </a:extLst>
          </p:cNvPr>
          <p:cNvSpPr txBox="1"/>
          <p:nvPr/>
        </p:nvSpPr>
        <p:spPr>
          <a:xfrm>
            <a:off x="3203848" y="6044326"/>
            <a:ext cx="2448272" cy="229992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67711" indent="-156761">
              <a:spcBef>
                <a:spcPts val="113"/>
              </a:spcBef>
              <a:buClr>
                <a:srgbClr val="C61D23"/>
              </a:buClr>
              <a:buFont typeface="Lucida Sans Unicode"/>
              <a:buChar char="►"/>
              <a:tabLst>
                <a:tab pos="168287" algn="l"/>
                <a:tab pos="2559464" algn="l"/>
              </a:tabLst>
            </a:pPr>
            <a:r>
              <a:rPr lang="en-US" sz="1400" b="1" u="sng" dirty="0">
                <a:solidFill>
                  <a:srgbClr val="231F20"/>
                </a:solidFill>
                <a:uFill>
                  <a:solidFill>
                    <a:srgbClr val="BCBEC0"/>
                  </a:solidFill>
                </a:uFill>
                <a:latin typeface="Trebuchet MS"/>
                <a:cs typeface="Trebuchet MS"/>
              </a:rPr>
              <a:t>Flow Meter (Wet Type)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35C8202-DDFF-B5AF-815D-1854EF880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716435" y="3832084"/>
            <a:ext cx="2323289" cy="195661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B62C77F-75DE-D570-D165-1630CC056B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5864541" y="3332001"/>
            <a:ext cx="2344222" cy="297771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4911B0C-9853-DA99-1CD2-9A3AC7603F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3009816" y="3648745"/>
            <a:ext cx="2416554" cy="2323289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F24BAB35-FEBC-F67B-0E0D-199865115F58}"/>
              </a:ext>
            </a:extLst>
          </p:cNvPr>
          <p:cNvGrpSpPr/>
          <p:nvPr/>
        </p:nvGrpSpPr>
        <p:grpSpPr>
          <a:xfrm>
            <a:off x="863577" y="1303704"/>
            <a:ext cx="7651383" cy="1937081"/>
            <a:chOff x="1403648" y="1457244"/>
            <a:chExt cx="6569486" cy="166318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E7FF154A-7517-F2BB-FCEC-3060BD913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5759368" y="1457244"/>
              <a:ext cx="2213766" cy="166318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9BC18698-9869-5FD9-A632-ABACE330E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403648" y="1457244"/>
              <a:ext cx="4362027" cy="1659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074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A2AC4B-D6B3-ACB0-AC2D-12700D8A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478670" y="800100"/>
            <a:ext cx="8665330" cy="56532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E0C5CC8-897A-5154-1343-8DE9D8460E76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634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5989AA1-3AE6-3020-6533-744CB39884E2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21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E5559D2-B5F8-4F18-8308-5B5AA4637CC0}"/>
              </a:ext>
            </a:extLst>
          </p:cNvPr>
          <p:cNvSpPr txBox="1"/>
          <p:nvPr/>
        </p:nvSpPr>
        <p:spPr>
          <a:xfrm>
            <a:off x="968642" y="998287"/>
            <a:ext cx="5331550" cy="32232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휴먼엑스포"/>
              </a:rPr>
              <a:t>HSE (Health, Safety and Environment)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3B174E3-A39B-523B-E21C-E0307C30F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6B8D0D9D-63C8-7020-EA7C-4A5E8581B6C9}"/>
              </a:ext>
            </a:extLst>
          </p:cNvPr>
          <p:cNvGrpSpPr/>
          <p:nvPr/>
        </p:nvGrpSpPr>
        <p:grpSpPr>
          <a:xfrm>
            <a:off x="1115616" y="1546792"/>
            <a:ext cx="7200800" cy="4564521"/>
            <a:chOff x="216024" y="950913"/>
            <a:chExt cx="8566656" cy="5430325"/>
          </a:xfrm>
        </p:grpSpPr>
        <p:pic>
          <p:nvPicPr>
            <p:cNvPr id="9" name="Picture 4" descr="Hse 건강 안전 환경 약어 개념 배경 두문자어에 대한 스톡 벡터 아트 및 기타 이미지 - 두문자어, 디자인, 벡터 - iStock">
              <a:extLst>
                <a:ext uri="{FF2B5EF4-FFF2-40B4-BE49-F238E27FC236}">
                  <a16:creationId xmlns:a16="http://schemas.microsoft.com/office/drawing/2014/main" id="{042842B4-42F0-C8BE-A65D-7EEC0266AE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3059832" y="950913"/>
              <a:ext cx="2842642" cy="2443186"/>
            </a:xfrm>
            <a:prstGeom prst="rect">
              <a:avLst/>
            </a:prstGeom>
            <a:noFill/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5E85DB12-68B9-1F31-48D9-1F53746E1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16024" y="3439252"/>
              <a:ext cx="3922648" cy="2941986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9B88A6FF-E200-C62A-CCD9-1943D6945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4860032" y="3439252"/>
              <a:ext cx="3922648" cy="2941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4438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2CA50E2F-F4D7-1DCD-D4E3-948919377F99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A43ACE-93A3-32F7-8786-E414945FAE30}"/>
              </a:ext>
            </a:extLst>
          </p:cNvPr>
          <p:cNvSpPr txBox="1"/>
          <p:nvPr/>
        </p:nvSpPr>
        <p:spPr>
          <a:xfrm>
            <a:off x="541616" y="1603412"/>
            <a:ext cx="168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+mj-lt"/>
              </a:rPr>
              <a:t>VISION</a:t>
            </a:r>
            <a:endParaRPr lang="ko-KR" altLang="en-US" sz="2400" b="1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C0AD1D-F010-743E-418E-9BE3AEF7004C}"/>
              </a:ext>
            </a:extLst>
          </p:cNvPr>
          <p:cNvSpPr txBox="1"/>
          <p:nvPr/>
        </p:nvSpPr>
        <p:spPr>
          <a:xfrm>
            <a:off x="2390084" y="1634190"/>
            <a:ext cx="600716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BEST SOLUTION PROVIDER for CRYOGENIC TANK</a:t>
            </a:r>
            <a:endParaRPr lang="ko-KR" altLang="en-US" sz="2000" b="1" dirty="0">
              <a:solidFill>
                <a:schemeClr val="accent5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CED911-5909-F799-F4C3-C60B2456DFF2}"/>
              </a:ext>
            </a:extLst>
          </p:cNvPr>
          <p:cNvSpPr txBox="1"/>
          <p:nvPr/>
        </p:nvSpPr>
        <p:spPr>
          <a:xfrm>
            <a:off x="339087" y="2884606"/>
            <a:ext cx="267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+mj-lt"/>
              </a:rPr>
              <a:t>CORE</a:t>
            </a:r>
            <a:r>
              <a:rPr lang="ko-KR" altLang="en-US" sz="2400" b="1" dirty="0">
                <a:latin typeface="+mj-lt"/>
              </a:rPr>
              <a:t> </a:t>
            </a:r>
            <a:r>
              <a:rPr lang="en-US" altLang="ko-KR" sz="2400" b="1" dirty="0">
                <a:latin typeface="+mj-lt"/>
              </a:rPr>
              <a:t>VALUE</a:t>
            </a:r>
            <a:endParaRPr lang="ko-KR" altLang="en-US" sz="2400" b="1" dirty="0">
              <a:latin typeface="+mj-lt"/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EA54066F-2A14-BBAC-4927-21E4A2C29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A534315-FB27-3614-491A-375CB9675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97" b="93450" l="7799" r="93761"/>
                    </a14:imgEffect>
                  </a14:imgLayer>
                </a14:imgProps>
              </a:ext>
            </a:extLst>
          </a:blip>
          <a:srcRect l="9400" t="7274" r="9407" b="9205"/>
          <a:stretch/>
        </p:blipFill>
        <p:spPr>
          <a:xfrm>
            <a:off x="7493735" y="3988494"/>
            <a:ext cx="733707" cy="59908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8628971-904E-A7C3-8EAA-F85F3643D8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651" b="96154" l="17962" r="87131">
                        <a14:foregroundMark x1="41823" y1="36095" x2="41823" y2="36095"/>
                        <a14:foregroundMark x1="44772" y1="19527" x2="44772" y2="19527"/>
                        <a14:foregroundMark x1="42359" y1="81065" x2="42359" y2="81065"/>
                      </a14:backgroundRemoval>
                    </a14:imgEffect>
                  </a14:imgLayer>
                </a14:imgProps>
              </a:ext>
            </a:extLst>
          </a:blip>
          <a:srcRect l="15965" t="8406" r="8446"/>
          <a:stretch/>
        </p:blipFill>
        <p:spPr>
          <a:xfrm>
            <a:off x="3805218" y="3957064"/>
            <a:ext cx="579905" cy="63676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52511FF-D7A5-7E0E-FD25-61AD795949E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3" b="98267" l="9610" r="97662">
                        <a14:foregroundMark x1="39221" y1="49220" x2="39221" y2="49220"/>
                        <a14:foregroundMark x1="42597" y1="68804" x2="42597" y2="68804"/>
                        <a14:foregroundMark x1="69870" y1="52686" x2="69870" y2="52686"/>
                        <a14:foregroundMark x1="70130" y1="57886" x2="70130" y2="57886"/>
                        <a14:foregroundMark x1="69351" y1="63085" x2="69351" y2="63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6722" y="3879129"/>
            <a:ext cx="542468" cy="812995"/>
          </a:xfrm>
          <a:prstGeom prst="rect">
            <a:avLst/>
          </a:prstGeom>
        </p:spPr>
      </p:pic>
      <p:sp>
        <p:nvSpPr>
          <p:cNvPr id="22" name="원형: 비어 있음 21">
            <a:extLst>
              <a:ext uri="{FF2B5EF4-FFF2-40B4-BE49-F238E27FC236}">
                <a16:creationId xmlns:a16="http://schemas.microsoft.com/office/drawing/2014/main" id="{F2AE55B6-0F52-4B99-464A-70E818BC8615}"/>
              </a:ext>
            </a:extLst>
          </p:cNvPr>
          <p:cNvSpPr/>
          <p:nvPr/>
        </p:nvSpPr>
        <p:spPr>
          <a:xfrm>
            <a:off x="1427841" y="3625789"/>
            <a:ext cx="1322881" cy="1321978"/>
          </a:xfrm>
          <a:prstGeom prst="donut">
            <a:avLst>
              <a:gd name="adj" fmla="val 1018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9088CBAF-F98C-32DE-2425-04A294FBA5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786" t="12080" r="11717" b="8607"/>
          <a:stretch/>
        </p:blipFill>
        <p:spPr>
          <a:xfrm>
            <a:off x="5548763" y="3916825"/>
            <a:ext cx="799148" cy="7793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0B397C-24D0-7399-B065-339854F09CC0}"/>
              </a:ext>
            </a:extLst>
          </p:cNvPr>
          <p:cNvSpPr txBox="1"/>
          <p:nvPr/>
        </p:nvSpPr>
        <p:spPr>
          <a:xfrm>
            <a:off x="1259632" y="5061836"/>
            <a:ext cx="1648798" cy="38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HUMAN</a:t>
            </a:r>
            <a:endParaRPr lang="ko-KR" altLang="en-US" sz="1400" dirty="0"/>
          </a:p>
        </p:txBody>
      </p:sp>
      <p:sp>
        <p:nvSpPr>
          <p:cNvPr id="48" name="원형: 비어 있음 47">
            <a:extLst>
              <a:ext uri="{FF2B5EF4-FFF2-40B4-BE49-F238E27FC236}">
                <a16:creationId xmlns:a16="http://schemas.microsoft.com/office/drawing/2014/main" id="{453CD1A1-A079-DD21-AB06-E77801991065}"/>
              </a:ext>
            </a:extLst>
          </p:cNvPr>
          <p:cNvSpPr/>
          <p:nvPr/>
        </p:nvSpPr>
        <p:spPr>
          <a:xfrm>
            <a:off x="3355010" y="3635169"/>
            <a:ext cx="1322881" cy="1321978"/>
          </a:xfrm>
          <a:prstGeom prst="donut">
            <a:avLst>
              <a:gd name="adj" fmla="val 101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9" name="원형: 비어 있음 48">
            <a:extLst>
              <a:ext uri="{FF2B5EF4-FFF2-40B4-BE49-F238E27FC236}">
                <a16:creationId xmlns:a16="http://schemas.microsoft.com/office/drawing/2014/main" id="{F649E8CF-ACE3-F3B0-F1EB-651F8D68149C}"/>
              </a:ext>
            </a:extLst>
          </p:cNvPr>
          <p:cNvSpPr/>
          <p:nvPr/>
        </p:nvSpPr>
        <p:spPr>
          <a:xfrm>
            <a:off x="7173248" y="3646337"/>
            <a:ext cx="1322881" cy="1321978"/>
          </a:xfrm>
          <a:prstGeom prst="donut">
            <a:avLst>
              <a:gd name="adj" fmla="val 10189"/>
            </a:avLst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0" name="원형: 비어 있음 49">
            <a:extLst>
              <a:ext uri="{FF2B5EF4-FFF2-40B4-BE49-F238E27FC236}">
                <a16:creationId xmlns:a16="http://schemas.microsoft.com/office/drawing/2014/main" id="{3E905A57-2FAA-A906-D0E2-382C78D42388}"/>
              </a:ext>
            </a:extLst>
          </p:cNvPr>
          <p:cNvSpPr/>
          <p:nvPr/>
        </p:nvSpPr>
        <p:spPr>
          <a:xfrm>
            <a:off x="5282138" y="3645624"/>
            <a:ext cx="1322881" cy="1321978"/>
          </a:xfrm>
          <a:prstGeom prst="donut">
            <a:avLst>
              <a:gd name="adj" fmla="val 1018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DF2AD8-D98E-4FD3-E1EF-A2DD388F9E90}"/>
              </a:ext>
            </a:extLst>
          </p:cNvPr>
          <p:cNvSpPr txBox="1"/>
          <p:nvPr/>
        </p:nvSpPr>
        <p:spPr>
          <a:xfrm>
            <a:off x="3199189" y="5061833"/>
            <a:ext cx="1648798" cy="38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CHALLANGE</a:t>
            </a:r>
            <a:endParaRPr lang="ko-KR" altLang="en-US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140A54-4095-9032-4EEF-CB34BFB241E3}"/>
              </a:ext>
            </a:extLst>
          </p:cNvPr>
          <p:cNvSpPr txBox="1"/>
          <p:nvPr/>
        </p:nvSpPr>
        <p:spPr>
          <a:xfrm>
            <a:off x="5190029" y="5061832"/>
            <a:ext cx="1648798" cy="38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INOVATION</a:t>
            </a:r>
            <a:endParaRPr lang="ko-KR" altLang="en-US" sz="1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33CEE3-6CE1-8382-0AFD-5FCCBD4E6B69}"/>
              </a:ext>
            </a:extLst>
          </p:cNvPr>
          <p:cNvSpPr txBox="1"/>
          <p:nvPr/>
        </p:nvSpPr>
        <p:spPr>
          <a:xfrm>
            <a:off x="7020272" y="5055683"/>
            <a:ext cx="1648798" cy="38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SAFETY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45113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>
            <a:spLocks noChangeArrowheads="1"/>
          </p:cNvSpPr>
          <p:nvPr/>
        </p:nvSpPr>
        <p:spPr>
          <a:xfrm>
            <a:off x="611560" y="615439"/>
            <a:ext cx="5366941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맑은 고딕" panose="020F0302020204030204"/>
                <a:ea typeface="휴먼엑스포"/>
                <a:cs typeface="+mn-cs"/>
              </a:rPr>
              <a:t>SUPPLY RECORDS</a:t>
            </a:r>
          </a:p>
        </p:txBody>
      </p:sp>
      <p:graphicFrame>
        <p:nvGraphicFramePr>
          <p:cNvPr id="8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24526"/>
              </p:ext>
            </p:extLst>
          </p:nvPr>
        </p:nvGraphicFramePr>
        <p:xfrm>
          <a:off x="476251" y="1574266"/>
          <a:ext cx="8310562" cy="4332684"/>
        </p:xfrm>
        <a:graphic>
          <a:graphicData uri="http://schemas.openxmlformats.org/drawingml/2006/table">
            <a:tbl>
              <a:tblPr firstRow="1" bandRow="1"/>
              <a:tblGrid>
                <a:gridCol w="573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No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돋움"/>
                        <a:ea typeface="돋움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Product</a:t>
                      </a:r>
                      <a:endParaRPr kumimoji="0" lang="en-US" altLang="ko-KR" sz="1400" b="1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Q’ty</a:t>
                      </a:r>
                      <a:endParaRPr kumimoji="0" lang="en-US" altLang="ko-KR" sz="1400" b="1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Customer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Adobe 고딕 Std B"/>
                          <a:ea typeface="Adobe 고딕 Std B"/>
                        </a:rPr>
                        <a:t>Remarks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Adobe 고딕 Std B"/>
                        <a:ea typeface="Adobe 고딕 Std B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140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100</a:t>
                      </a:r>
                      <a:r>
                        <a:rPr lang="en-US" altLang="ko-KR" sz="1400" dirty="0">
                          <a:latin typeface="맑은 고딕"/>
                          <a:ea typeface="맑은 고딕"/>
                        </a:rPr>
                        <a:t>m3</a:t>
                      </a: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LN2 TANK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AIR WATER INC.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JAPAN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250</a:t>
                      </a:r>
                      <a:r>
                        <a:rPr lang="en-US" altLang="ko-KR" sz="1400" dirty="0">
                          <a:latin typeface="맑은 고딕"/>
                          <a:ea typeface="맑은 고딕"/>
                        </a:rPr>
                        <a:t>m3</a:t>
                      </a: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LO2 TANK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AIR WATER INC.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JAPAN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3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120</a:t>
                      </a:r>
                      <a:r>
                        <a:rPr lang="en-US" altLang="ko-KR" sz="1400" dirty="0">
                          <a:latin typeface="맑은 고딕"/>
                          <a:ea typeface="맑은 고딕"/>
                        </a:rPr>
                        <a:t>m3</a:t>
                      </a: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LNG TANK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Energy management Agency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4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150</a:t>
                      </a:r>
                      <a:r>
                        <a:rPr lang="en-US" altLang="ko-KR" sz="1400">
                          <a:latin typeface="맑은 고딕"/>
                          <a:ea typeface="맑은 고딕"/>
                        </a:rPr>
                        <a:t>m3</a:t>
                      </a: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LN2 TANK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AIR WATER INC.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5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150</a:t>
                      </a:r>
                      <a:r>
                        <a:rPr lang="en-US" altLang="ko-KR" sz="1400">
                          <a:latin typeface="맑은 고딕"/>
                          <a:ea typeface="맑은 고딕"/>
                        </a:rPr>
                        <a:t>m3</a:t>
                      </a: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LN2 TANK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MATSUYAMA SANSO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JAPAN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6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5295</a:t>
                      </a:r>
                      <a:r>
                        <a:rPr lang="en-US" altLang="ko-KR" sz="1400">
                          <a:latin typeface="맑은 고딕"/>
                          <a:ea typeface="맑은 고딕"/>
                        </a:rPr>
                        <a:t>m3 </a:t>
                      </a: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LO2 TANK, PRE-FABRICATION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WINTECO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SAUDI ARABIA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7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6612</a:t>
                      </a:r>
                      <a:r>
                        <a:rPr lang="en-US" altLang="ko-KR" sz="1400">
                          <a:latin typeface="맑은 고딕"/>
                          <a:ea typeface="맑은 고딕"/>
                        </a:rPr>
                        <a:t>m3</a:t>
                      </a: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LN2 TANK, PRE-FABRICATION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WINTECO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SAUDI ARABIA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8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385m3 LAr TANK 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WINTECO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+mn-ea"/>
                        </a:rPr>
                        <a:t>SAUDI ARABIA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+mn-ea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9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120</a:t>
                      </a:r>
                      <a:r>
                        <a:rPr lang="en-US" altLang="ko-KR" sz="1400">
                          <a:latin typeface="맑은 고딕"/>
                          <a:ea typeface="맑은 고딕"/>
                        </a:rPr>
                        <a:t>m3</a:t>
                      </a: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LNG TANK  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MS ENG Co.,LTD</a:t>
                      </a:r>
                      <a:endParaRPr kumimoji="0" lang="ko-KR" altLang="en-US" sz="1400" b="0" i="0" u="none" strike="noStrike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100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10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80m3 LNG TANK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TONG YANG Co,LTD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150m3 LNG TANK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Gasload Co.,LTD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ADD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제목 1"/>
          <p:cNvSpPr txBox="1"/>
          <p:nvPr/>
        </p:nvSpPr>
        <p:spPr>
          <a:xfrm>
            <a:off x="539552" y="1052736"/>
            <a:ext cx="3600399" cy="382450"/>
          </a:xfrm>
          <a:prstGeom prst="rect">
            <a:avLst/>
          </a:prstGeom>
        </p:spPr>
        <p:txBody>
          <a:bodyPr/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 dirty="0"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1400" b="1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j-cs"/>
              </a:rPr>
              <a:t>Cryogenic Storage Tank</a:t>
            </a:r>
            <a:endParaRPr kumimoji="0" lang="ko-KR" altLang="en-US" sz="1400" b="1" i="0" u="none" strike="noStrike" kern="1200" cap="none" spc="1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j-c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202A80B1-A608-F144-ECBD-693B0CD6098D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634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24FB648-0857-3907-BAD5-0D2371ADD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104577C7-BE55-BFAD-3D4D-95933E4AF907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22</a:t>
            </a:r>
            <a:endParaRPr sz="998" dirty="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zo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238712"/>
              </p:ext>
            </p:extLst>
          </p:nvPr>
        </p:nvGraphicFramePr>
        <p:xfrm>
          <a:off x="565539" y="1297239"/>
          <a:ext cx="8153639" cy="5115740"/>
        </p:xfrm>
        <a:graphic>
          <a:graphicData uri="http://schemas.openxmlformats.org/drawingml/2006/table">
            <a:tbl>
              <a:tblPr firstRow="1" bandRow="1"/>
              <a:tblGrid>
                <a:gridCol w="556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8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1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45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No</a:t>
                      </a:r>
                      <a:endParaRPr kumimoji="0" lang="ko-KR" altLang="en-US" sz="1400" b="1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Product</a:t>
                      </a:r>
                      <a:endParaRPr kumimoji="0" lang="ko-KR" altLang="en-US" sz="1400" b="1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Q’ty</a:t>
                      </a:r>
                      <a:endParaRPr kumimoji="0" lang="en-US" altLang="ko-KR" sz="1400" b="1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Customer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Adobe 고딕 Std B"/>
                          <a:ea typeface="Adobe 고딕 Std B"/>
                        </a:rPr>
                        <a:t>Remarks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Adobe 고딕 Std B"/>
                        <a:ea typeface="Adobe 고딕 Std B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674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12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100m3 LN2 TANK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DANIL GASCHEM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73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13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450m3 LO2 TANK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APK</a:t>
                      </a:r>
                      <a:endParaRPr kumimoji="0" lang="ko-KR" altLang="en-US" sz="1400" b="0" i="0" u="none" strike="noStrike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HYUNDAI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855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14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220m3 LNG TANK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MS ENG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YOUJIN CHEMICAL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242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15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330m3 LN2 TANK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AIR FIRST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HANTECH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32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16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330m3 LO2 TANK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3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AIR FIRST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HANTECH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744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17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280m3 LAR TANK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AIR FIRST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HANTECH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855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18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328m3 Cryogenic Tank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4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DANIL GASCHEM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ECO PRO, OCHANG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532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19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300m3 LNG Cryogenic Tank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JEONGWOO ENERGY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2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KOMERI</a:t>
                      </a:r>
                      <a:endParaRPr kumimoji="0" lang="en-US" altLang="ko-KR" sz="12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410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20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400m3 LCO2 Cryogenic Tank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SK materials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855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300ton LO2 TANK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DANIL GASCHEM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ECO PRO, POHANG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855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100ton LN2 TANK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DANIL GASCHEM</a:t>
                      </a:r>
                      <a:endParaRPr kumimoji="0" lang="ko-KR" altLang="en-US" sz="1400" b="0" i="0" u="none" strike="noStrike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ECO PRO POHANG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127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23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310m3 Cryogenic Tank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DANIL GASCHEM</a:t>
                      </a:r>
                      <a:endParaRPr kumimoji="0" lang="ko-KR" altLang="en-US" sz="1400" b="0" i="0" u="none" strike="noStrike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192" marR="9192" marT="919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object 3">
            <a:extLst>
              <a:ext uri="{FF2B5EF4-FFF2-40B4-BE49-F238E27FC236}">
                <a16:creationId xmlns:a16="http://schemas.microsoft.com/office/drawing/2014/main" id="{9DA856C5-B5E9-2089-0285-22C55944E31C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634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92B41B-7DEB-B68E-4267-8F121EF32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8ED64C87-612D-9ED2-A7C7-DB96325D438C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23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BE5866F-BE2C-D3DC-2EE6-4A5A05723CB1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615439"/>
            <a:ext cx="5366941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맑은 고딕" panose="020F0302020204030204"/>
                <a:ea typeface="휴먼엑스포"/>
                <a:cs typeface="+mn-cs"/>
              </a:rPr>
              <a:t>SUPPLY RECORDS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FB8FB713-2A03-BE1A-5DFB-970CACA812E1}"/>
              </a:ext>
            </a:extLst>
          </p:cNvPr>
          <p:cNvSpPr txBox="1"/>
          <p:nvPr/>
        </p:nvSpPr>
        <p:spPr>
          <a:xfrm>
            <a:off x="611560" y="953766"/>
            <a:ext cx="3600399" cy="382450"/>
          </a:xfrm>
          <a:prstGeom prst="rect">
            <a:avLst/>
          </a:prstGeom>
        </p:spPr>
        <p:txBody>
          <a:bodyPr/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 dirty="0"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1400" b="1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j-cs"/>
              </a:rPr>
              <a:t>Cryogenic Storage Tank</a:t>
            </a:r>
            <a:endParaRPr kumimoji="0" lang="ko-KR" alt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DA856C5-B5E9-2089-0285-22C55944E31C}"/>
              </a:ext>
            </a:extLst>
          </p:cNvPr>
          <p:cNvSpPr/>
          <p:nvPr/>
        </p:nvSpPr>
        <p:spPr>
          <a:xfrm>
            <a:off x="0" y="800105"/>
            <a:ext cx="98548" cy="6057896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634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92B41B-7DEB-B68E-4267-8F121EF32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8ED64C87-612D-9ED2-A7C7-DB96325D438C}"/>
              </a:ext>
            </a:extLst>
          </p:cNvPr>
          <p:cNvSpPr txBox="1"/>
          <p:nvPr/>
        </p:nvSpPr>
        <p:spPr>
          <a:xfrm>
            <a:off x="478670" y="6453337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24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BE5866F-BE2C-D3DC-2EE6-4A5A05723CB1}"/>
              </a:ext>
            </a:extLst>
          </p:cNvPr>
          <p:cNvSpPr txBox="1">
            <a:spLocks noChangeArrowheads="1"/>
          </p:cNvSpPr>
          <p:nvPr/>
        </p:nvSpPr>
        <p:spPr>
          <a:xfrm>
            <a:off x="597435" y="478930"/>
            <a:ext cx="5366941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맑은 고딕" panose="020F0302020204030204"/>
                <a:ea typeface="휴먼엑스포"/>
                <a:cs typeface="+mn-cs"/>
              </a:rPr>
              <a:t>SUPPLY RECORDS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FB8FB713-2A03-BE1A-5DFB-970CACA812E1}"/>
              </a:ext>
            </a:extLst>
          </p:cNvPr>
          <p:cNvSpPr txBox="1"/>
          <p:nvPr/>
        </p:nvSpPr>
        <p:spPr>
          <a:xfrm>
            <a:off x="476620" y="932044"/>
            <a:ext cx="3600399" cy="382450"/>
          </a:xfrm>
          <a:prstGeom prst="rect">
            <a:avLst/>
          </a:prstGeom>
        </p:spPr>
        <p:txBody>
          <a:bodyPr/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 dirty="0"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1400" b="1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j-cs"/>
              </a:rPr>
              <a:t>Cryogenic Storage Tank</a:t>
            </a:r>
            <a:endParaRPr kumimoji="0" lang="ko-KR" alt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j-cs"/>
            </a:endParaRPr>
          </a:p>
        </p:txBody>
      </p:sp>
      <p:graphicFrame>
        <p:nvGraphicFramePr>
          <p:cNvPr id="4" name="Group 84">
            <a:extLst>
              <a:ext uri="{FF2B5EF4-FFF2-40B4-BE49-F238E27FC236}">
                <a16:creationId xmlns:a16="http://schemas.microsoft.com/office/drawing/2014/main" id="{6732CDF4-7E1B-43C7-9995-F154A90A5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75615"/>
              </p:ext>
            </p:extLst>
          </p:nvPr>
        </p:nvGraphicFramePr>
        <p:xfrm>
          <a:off x="395536" y="1270424"/>
          <a:ext cx="8352928" cy="5182914"/>
        </p:xfrm>
        <a:graphic>
          <a:graphicData uri="http://schemas.openxmlformats.org/drawingml/2006/table">
            <a:tbl>
              <a:tblPr firstRow="1" bandRow="1"/>
              <a:tblGrid>
                <a:gridCol w="57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1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7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41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No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Product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2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Q’ty</a:t>
                      </a:r>
                      <a:endParaRPr kumimoji="0" lang="en-US" altLang="ko-KR" sz="1200" b="1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Customer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Adobe 고딕 Std B"/>
                          <a:ea typeface="Adobe 고딕 Std B"/>
                        </a:rPr>
                        <a:t>Remarks</a:t>
                      </a:r>
                      <a:endParaRPr kumimoji="0" lang="ko-KR" altLang="en-US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Adobe 고딕 Std B"/>
                        <a:ea typeface="Adobe 고딕 Std B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991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24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500ton LCO2 Storage Tank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6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CHANGSHIN CHEMICAL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2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LOTTE CHEMICAL</a:t>
                      </a:r>
                      <a:endParaRPr kumimoji="0" lang="en-US" altLang="ko-KR" sz="12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32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25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338m3 LN2 TANK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AIR FIRST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2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GUNSAN STAR</a:t>
                      </a:r>
                      <a:endParaRPr kumimoji="0" lang="en-US" altLang="ko-KR" sz="12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620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26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222m3 Lar TANK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</a:t>
                      </a:r>
                      <a:endParaRPr kumimoji="0" lang="en-US" altLang="ko-KR" sz="1400" b="0" i="0" u="none" strike="noStrike" cap="none" normalizeH="0" baseline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AIR FIRST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2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GUNSAN STAR</a:t>
                      </a:r>
                      <a:endParaRPr kumimoji="0" lang="en-US" altLang="ko-KR" sz="1200" b="0" i="0" u="none" strike="noStrike" cap="none" normalizeH="0" baseline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12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27</a:t>
                      </a: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380m3 Horizontal LNG Tank (USA)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5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ESNG Bishopville Project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2025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073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28</a:t>
                      </a: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kumimoji="0" lang="en-US" altLang="ko-KR" sz="14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478m3 </a:t>
                      </a: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Horizontal LNG Tank (USA)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4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Relativity 1st Project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In Progress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841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29</a:t>
                      </a: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kumimoji="0" lang="en-US" altLang="ko-KR" sz="14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197m3 </a:t>
                      </a: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Vertical LNG Tank (USA)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/>
                        </a:rPr>
                        <a:t>Relativity 2nd Project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In Progress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112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30</a:t>
                      </a: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kumimoji="0" lang="en-US" altLang="ko-KR" sz="14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83m3 </a:t>
                      </a: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Vertical LNG </a:t>
                      </a:r>
                      <a:r>
                        <a:rPr kumimoji="0" lang="en-US" altLang="ko-KR" sz="14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Tank(USA)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3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/>
                        </a:rPr>
                        <a:t>Relativity 2nd Project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In Progress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970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31</a:t>
                      </a: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500ton LCO2 LNG Tank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cap="none" normalizeH="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/>
                        </a:rPr>
                        <a:t>Coupang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2025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4444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30</a:t>
                      </a: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/>
                        </a:rPr>
                        <a:t>500ton LCO2 LNG Tank</a:t>
                      </a:r>
                      <a:endParaRPr kumimoji="0" lang="en-US" altLang="ko-KR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cap="none" normalizeH="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/>
                        </a:rPr>
                        <a:t>Changshin</a:t>
                      </a: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/>
                        </a:rPr>
                        <a:t> Gas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In Progress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45331">
                <a:tc gridSpan="5">
                  <a:txBody>
                    <a:bodyPr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600" b="1" i="0" u="none" strike="noStrike" cap="none" normalizeH="0" baseline="0" dirty="0">
                          <a:solidFill>
                            <a:srgbClr val="FF0000"/>
                          </a:solidFill>
                          <a:effectLst/>
                          <a:latin typeface="맑은 고딕"/>
                          <a:ea typeface="맑은 고딕"/>
                        </a:rPr>
                        <a:t>          ** Standard Cryogenic Tank per every year for Gas Plant = 250 sets</a:t>
                      </a:r>
                      <a:endParaRPr kumimoji="0" lang="ko-KR" altLang="en-US" sz="1600" b="1" i="0" u="none" strike="noStrike" cap="none" normalizeH="0" baseline="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latinLnBrk="1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/>
                        <a:buNone/>
                        <a:defRPr/>
                      </a:pPr>
                      <a:endParaRPr kumimoji="0" lang="ko-KR" altLang="en-US" sz="1400" b="1" i="0" u="none" strike="noStrike" cap="none" normalizeH="0" baseline="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en-US" altLang="ko-KR" sz="1100" b="1" i="0" u="none" strike="noStrike" cap="none" normalizeH="0" baseline="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sz="1200" b="1" i="0" u="none" strike="noStrike" cap="none" normalizeH="0" baseline="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369" marR="9369" marT="936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77637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915816" y="3645024"/>
            <a:ext cx="4608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Thank you !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1520" y="1412776"/>
            <a:ext cx="857256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</a:rPr>
              <a:t>We </a:t>
            </a:r>
            <a:r>
              <a:rPr lang="en-US" altLang="ko-KR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latin typeface="맑은 고딕" panose="020F0502020204030204"/>
                <a:ea typeface="맑은 고딕" panose="020B0503020000020004" pitchFamily="50" charset="-127"/>
              </a:rPr>
              <a:t>are making also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</a:rPr>
              <a:t>the best quality </a:t>
            </a:r>
            <a:r>
              <a:rPr lang="en-US" altLang="ko-KR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latin typeface="맑은 고딕" panose="020F0502020204030204"/>
                <a:ea typeface="맑은 고딕" panose="020B0503020000020004" pitchFamily="50" charset="-127"/>
              </a:rPr>
              <a:t>&amp; keep</a:t>
            </a:r>
            <a:r>
              <a:rPr kumimoji="0" lang="en-US" altLang="ko-KR" sz="3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</a:rPr>
              <a:t> delivery</a:t>
            </a:r>
            <a:r>
              <a:rPr kumimoji="0" lang="en-US" altLang="ko-KR" sz="3200" b="1" i="0" u="none" strike="noStrike" kern="1200" cap="none" spc="0" normalizeH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</a:rPr>
              <a:t> with</a:t>
            </a:r>
            <a:r>
              <a:rPr kumimoji="0" lang="en-US" altLang="ko-KR" sz="3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</a:rPr>
              <a:t> reasonable price</a:t>
            </a:r>
            <a:r>
              <a:rPr kumimoji="0" lang="en-US" altLang="ko-KR" sz="3200" b="1" i="0" u="none" strike="noStrike" kern="1200" cap="none" spc="0" normalizeH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</a:rPr>
              <a:t>!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 scaled="0"/>
              </a:gra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7544" y="260648"/>
            <a:ext cx="763124" cy="504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4835058"/>
            <a:ext cx="4608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Q &amp; A ?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zo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2CA50E2F-F4D7-1DCD-D4E3-948919377F99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91F5B95-234B-32C5-F382-F3E39B9023A4}"/>
              </a:ext>
            </a:extLst>
          </p:cNvPr>
          <p:cNvSpPr txBox="1"/>
          <p:nvPr/>
        </p:nvSpPr>
        <p:spPr>
          <a:xfrm>
            <a:off x="1251481" y="404664"/>
            <a:ext cx="6719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+mj-lt"/>
              </a:rPr>
              <a:t>MANAGEMENT IDEOLOGY &amp; REQUIRED TALENTS</a:t>
            </a:r>
            <a:endParaRPr lang="ko-KR" altLang="en-US" sz="2000" b="1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9D39AE-86A0-ED37-6702-ABC0A1702DD2}"/>
              </a:ext>
            </a:extLst>
          </p:cNvPr>
          <p:cNvSpPr txBox="1"/>
          <p:nvPr/>
        </p:nvSpPr>
        <p:spPr>
          <a:xfrm>
            <a:off x="2843808" y="5631631"/>
            <a:ext cx="4914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</a:rPr>
              <a:t>Design-Further, Build Future !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4A897D-BE56-908A-B6E5-5B6B9B43E180}"/>
              </a:ext>
            </a:extLst>
          </p:cNvPr>
          <p:cNvSpPr txBox="1"/>
          <p:nvPr/>
        </p:nvSpPr>
        <p:spPr>
          <a:xfrm>
            <a:off x="1271734" y="5685273"/>
            <a:ext cx="181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/>
              <a:t>SLOGAN</a:t>
            </a:r>
            <a:endParaRPr lang="ko-KR" altLang="en-US" sz="2000" b="1" dirty="0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499C0040-14B3-491E-4E92-2521809C57F9}"/>
              </a:ext>
            </a:extLst>
          </p:cNvPr>
          <p:cNvGrpSpPr/>
          <p:nvPr/>
        </p:nvGrpSpPr>
        <p:grpSpPr>
          <a:xfrm>
            <a:off x="1883565" y="1176983"/>
            <a:ext cx="5454875" cy="4066391"/>
            <a:chOff x="2213469" y="1189689"/>
            <a:chExt cx="4822420" cy="3594921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017D1CB-2471-BC89-A0BF-B8974BD78CE1}"/>
                </a:ext>
              </a:extLst>
            </p:cNvPr>
            <p:cNvCxnSpPr>
              <a:cxnSpLocks/>
              <a:endCxn id="51" idx="7"/>
            </p:cNvCxnSpPr>
            <p:nvPr/>
          </p:nvCxnSpPr>
          <p:spPr>
            <a:xfrm flipH="1">
              <a:off x="4940719" y="2087193"/>
              <a:ext cx="416130" cy="657037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BE784D7C-4358-7ABC-E3A7-73D3C97D9DFC}"/>
                </a:ext>
              </a:extLst>
            </p:cNvPr>
            <p:cNvCxnSpPr>
              <a:cxnSpLocks/>
              <a:endCxn id="51" idx="6"/>
            </p:cNvCxnSpPr>
            <p:nvPr/>
          </p:nvCxnSpPr>
          <p:spPr>
            <a:xfrm flipH="1" flipV="1">
              <a:off x="5093446" y="3063778"/>
              <a:ext cx="1005812" cy="397878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E2EB0C07-0CB4-FB02-667F-82ED6FE17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6437" y="2548580"/>
              <a:ext cx="930714" cy="364596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5B9E15AC-302A-938B-6ECC-19F1047ED3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8466" y="3379356"/>
              <a:ext cx="394779" cy="576242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육각형 6">
              <a:extLst>
                <a:ext uri="{FF2B5EF4-FFF2-40B4-BE49-F238E27FC236}">
                  <a16:creationId xmlns:a16="http://schemas.microsoft.com/office/drawing/2014/main" id="{FAC9FBBD-B00F-7401-58D1-05BBDAE4C6B5}"/>
                </a:ext>
              </a:extLst>
            </p:cNvPr>
            <p:cNvSpPr/>
            <p:nvPr/>
          </p:nvSpPr>
          <p:spPr>
            <a:xfrm>
              <a:off x="4695309" y="3698485"/>
              <a:ext cx="1186530" cy="10861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육각형 7">
              <a:extLst>
                <a:ext uri="{FF2B5EF4-FFF2-40B4-BE49-F238E27FC236}">
                  <a16:creationId xmlns:a16="http://schemas.microsoft.com/office/drawing/2014/main" id="{D17906AC-FED4-1A8A-6622-D86C7573BE9A}"/>
                </a:ext>
              </a:extLst>
            </p:cNvPr>
            <p:cNvSpPr/>
            <p:nvPr/>
          </p:nvSpPr>
          <p:spPr>
            <a:xfrm>
              <a:off x="4841365" y="3847928"/>
              <a:ext cx="924352" cy="8095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육각형 8">
              <a:extLst>
                <a:ext uri="{FF2B5EF4-FFF2-40B4-BE49-F238E27FC236}">
                  <a16:creationId xmlns:a16="http://schemas.microsoft.com/office/drawing/2014/main" id="{5769382A-ED81-8EC6-A7F4-98C99BE6AF61}"/>
                </a:ext>
              </a:extLst>
            </p:cNvPr>
            <p:cNvSpPr/>
            <p:nvPr/>
          </p:nvSpPr>
          <p:spPr>
            <a:xfrm>
              <a:off x="5736920" y="3073373"/>
              <a:ext cx="1186530" cy="10861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육각형 9">
              <a:extLst>
                <a:ext uri="{FF2B5EF4-FFF2-40B4-BE49-F238E27FC236}">
                  <a16:creationId xmlns:a16="http://schemas.microsoft.com/office/drawing/2014/main" id="{628A817D-82B6-1378-89EC-7448E74DCFAE}"/>
                </a:ext>
              </a:extLst>
            </p:cNvPr>
            <p:cNvSpPr/>
            <p:nvPr/>
          </p:nvSpPr>
          <p:spPr>
            <a:xfrm>
              <a:off x="5882976" y="3222816"/>
              <a:ext cx="924352" cy="8095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육각형 10">
              <a:extLst>
                <a:ext uri="{FF2B5EF4-FFF2-40B4-BE49-F238E27FC236}">
                  <a16:creationId xmlns:a16="http://schemas.microsoft.com/office/drawing/2014/main" id="{9DB02AB5-99E1-ABBD-1E92-1861E5E3049F}"/>
                </a:ext>
              </a:extLst>
            </p:cNvPr>
            <p:cNvSpPr/>
            <p:nvPr/>
          </p:nvSpPr>
          <p:spPr>
            <a:xfrm>
              <a:off x="5703147" y="1820131"/>
              <a:ext cx="1186530" cy="10861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육각형 11">
              <a:extLst>
                <a:ext uri="{FF2B5EF4-FFF2-40B4-BE49-F238E27FC236}">
                  <a16:creationId xmlns:a16="http://schemas.microsoft.com/office/drawing/2014/main" id="{4526F33C-FEBF-1738-BC55-B98680E1E320}"/>
                </a:ext>
              </a:extLst>
            </p:cNvPr>
            <p:cNvSpPr/>
            <p:nvPr/>
          </p:nvSpPr>
          <p:spPr>
            <a:xfrm>
              <a:off x="5849203" y="1969575"/>
              <a:ext cx="924352" cy="8095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6061DE86-61CB-2C26-5535-2CCC648174AB}"/>
                </a:ext>
              </a:extLst>
            </p:cNvPr>
            <p:cNvCxnSpPr>
              <a:cxnSpLocks/>
              <a:stCxn id="51" idx="3"/>
            </p:cNvCxnSpPr>
            <p:nvPr/>
          </p:nvCxnSpPr>
          <p:spPr>
            <a:xfrm flipH="1">
              <a:off x="3632158" y="3383327"/>
              <a:ext cx="571123" cy="413204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EC74F1CD-5658-4754-204A-B716DE198D81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 flipV="1">
              <a:off x="3033132" y="2927999"/>
              <a:ext cx="1017421" cy="135779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A0F0DCDD-DCAE-74AB-B384-255D638FC6C2}"/>
                </a:ext>
              </a:extLst>
            </p:cNvPr>
            <p:cNvCxnSpPr>
              <a:cxnSpLocks/>
              <a:stCxn id="51" idx="1"/>
            </p:cNvCxnSpPr>
            <p:nvPr/>
          </p:nvCxnSpPr>
          <p:spPr>
            <a:xfrm flipH="1" flipV="1">
              <a:off x="3531375" y="2068545"/>
              <a:ext cx="671907" cy="675684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BDE9E6-1542-3A0D-C1B4-3E4496EFC9C8}"/>
                </a:ext>
              </a:extLst>
            </p:cNvPr>
            <p:cNvSpPr txBox="1"/>
            <p:nvPr/>
          </p:nvSpPr>
          <p:spPr>
            <a:xfrm>
              <a:off x="3926897" y="2914578"/>
              <a:ext cx="1289280" cy="32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+mn-ea"/>
                </a:rPr>
                <a:t>DAERIM</a:t>
              </a:r>
              <a:endParaRPr lang="ko-KR" altLang="en-US" b="1" dirty="0">
                <a:latin typeface="+mn-ea"/>
              </a:endParaRPr>
            </a:p>
          </p:txBody>
        </p:sp>
        <p:sp>
          <p:nvSpPr>
            <p:cNvPr id="31" name="육각형 30">
              <a:extLst>
                <a:ext uri="{FF2B5EF4-FFF2-40B4-BE49-F238E27FC236}">
                  <a16:creationId xmlns:a16="http://schemas.microsoft.com/office/drawing/2014/main" id="{58A65027-59B9-1D22-66E0-B61145396625}"/>
                </a:ext>
              </a:extLst>
            </p:cNvPr>
            <p:cNvSpPr/>
            <p:nvPr/>
          </p:nvSpPr>
          <p:spPr>
            <a:xfrm rot="12639656">
              <a:off x="2895145" y="1274162"/>
              <a:ext cx="1270343" cy="1101922"/>
            </a:xfrm>
            <a:prstGeom prst="hexagon">
              <a:avLst>
                <a:gd name="adj" fmla="val 29325"/>
                <a:gd name="vf" fmla="val 11547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육각형 31">
              <a:extLst>
                <a:ext uri="{FF2B5EF4-FFF2-40B4-BE49-F238E27FC236}">
                  <a16:creationId xmlns:a16="http://schemas.microsoft.com/office/drawing/2014/main" id="{5B04B6C0-8B29-E6D5-5BB9-15AE59739EB3}"/>
                </a:ext>
              </a:extLst>
            </p:cNvPr>
            <p:cNvSpPr/>
            <p:nvPr/>
          </p:nvSpPr>
          <p:spPr>
            <a:xfrm rot="12624024">
              <a:off x="3073864" y="1420921"/>
              <a:ext cx="928337" cy="790979"/>
            </a:xfrm>
            <a:prstGeom prst="hexagon">
              <a:avLst>
                <a:gd name="adj" fmla="val 29325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FC7EAE-ACE4-3924-2D95-E545CE5E1A74}"/>
                </a:ext>
              </a:extLst>
            </p:cNvPr>
            <p:cNvSpPr txBox="1"/>
            <p:nvPr/>
          </p:nvSpPr>
          <p:spPr>
            <a:xfrm>
              <a:off x="2876233" y="1685493"/>
              <a:ext cx="1303562" cy="41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</a:rPr>
                <a:t>TRUSTED</a:t>
              </a:r>
            </a:p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</a:rPr>
                <a:t>COMPANY</a:t>
              </a:r>
              <a:endParaRPr lang="ko-KR" altLang="en-US" sz="1000" b="1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육각형 33">
              <a:extLst>
                <a:ext uri="{FF2B5EF4-FFF2-40B4-BE49-F238E27FC236}">
                  <a16:creationId xmlns:a16="http://schemas.microsoft.com/office/drawing/2014/main" id="{25E4C622-6F7D-CAC8-B32A-9853B9F8C717}"/>
                </a:ext>
              </a:extLst>
            </p:cNvPr>
            <p:cNvSpPr/>
            <p:nvPr/>
          </p:nvSpPr>
          <p:spPr>
            <a:xfrm>
              <a:off x="4659161" y="1189689"/>
              <a:ext cx="1186530" cy="10861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육각형 34">
              <a:extLst>
                <a:ext uri="{FF2B5EF4-FFF2-40B4-BE49-F238E27FC236}">
                  <a16:creationId xmlns:a16="http://schemas.microsoft.com/office/drawing/2014/main" id="{623049F6-55C4-62F5-8CA2-EA88F8F12EAB}"/>
                </a:ext>
              </a:extLst>
            </p:cNvPr>
            <p:cNvSpPr/>
            <p:nvPr/>
          </p:nvSpPr>
          <p:spPr>
            <a:xfrm>
              <a:off x="4805217" y="1339132"/>
              <a:ext cx="924352" cy="8095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FEB877-E800-83A8-C377-19125F1B992D}"/>
                </a:ext>
              </a:extLst>
            </p:cNvPr>
            <p:cNvSpPr txBox="1"/>
            <p:nvPr/>
          </p:nvSpPr>
          <p:spPr>
            <a:xfrm>
              <a:off x="4572000" y="1553697"/>
              <a:ext cx="1359585" cy="353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</a:rPr>
                <a:t>TRUSTED</a:t>
              </a:r>
            </a:p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</a:rPr>
                <a:t>ENGINEER</a:t>
              </a:r>
              <a:endParaRPr lang="ko-KR" altLang="en-US" sz="1000" b="1" dirty="0">
                <a:latin typeface="Trebuchet MS" panose="020B0603020202020204" pitchFamily="34" charset="0"/>
              </a:endParaRPr>
            </a:p>
          </p:txBody>
        </p:sp>
        <p:sp>
          <p:nvSpPr>
            <p:cNvPr id="37" name="육각형 36">
              <a:extLst>
                <a:ext uri="{FF2B5EF4-FFF2-40B4-BE49-F238E27FC236}">
                  <a16:creationId xmlns:a16="http://schemas.microsoft.com/office/drawing/2014/main" id="{39D06D3B-F89B-CF41-AA29-3796537A99EB}"/>
                </a:ext>
              </a:extLst>
            </p:cNvPr>
            <p:cNvSpPr/>
            <p:nvPr/>
          </p:nvSpPr>
          <p:spPr>
            <a:xfrm rot="12639656">
              <a:off x="2213469" y="2400872"/>
              <a:ext cx="1270343" cy="1101922"/>
            </a:xfrm>
            <a:prstGeom prst="hexagon">
              <a:avLst>
                <a:gd name="adj" fmla="val 29325"/>
                <a:gd name="vf" fmla="val 11547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육각형 37">
              <a:extLst>
                <a:ext uri="{FF2B5EF4-FFF2-40B4-BE49-F238E27FC236}">
                  <a16:creationId xmlns:a16="http://schemas.microsoft.com/office/drawing/2014/main" id="{D1AA35E7-C3A1-61C3-D592-A1BAD37E4F00}"/>
                </a:ext>
              </a:extLst>
            </p:cNvPr>
            <p:cNvSpPr/>
            <p:nvPr/>
          </p:nvSpPr>
          <p:spPr>
            <a:xfrm rot="12624024">
              <a:off x="2392189" y="2547631"/>
              <a:ext cx="928337" cy="790979"/>
            </a:xfrm>
            <a:prstGeom prst="hexagon">
              <a:avLst>
                <a:gd name="adj" fmla="val 29325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육각형 38">
              <a:extLst>
                <a:ext uri="{FF2B5EF4-FFF2-40B4-BE49-F238E27FC236}">
                  <a16:creationId xmlns:a16="http://schemas.microsoft.com/office/drawing/2014/main" id="{906D6DB4-B29F-DE8E-016C-A285E66B09C1}"/>
                </a:ext>
              </a:extLst>
            </p:cNvPr>
            <p:cNvSpPr/>
            <p:nvPr/>
          </p:nvSpPr>
          <p:spPr>
            <a:xfrm rot="12639656">
              <a:off x="2825076" y="3570540"/>
              <a:ext cx="1270343" cy="1101922"/>
            </a:xfrm>
            <a:prstGeom prst="hexagon">
              <a:avLst>
                <a:gd name="adj" fmla="val 29325"/>
                <a:gd name="vf" fmla="val 11547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육각형 39">
              <a:extLst>
                <a:ext uri="{FF2B5EF4-FFF2-40B4-BE49-F238E27FC236}">
                  <a16:creationId xmlns:a16="http://schemas.microsoft.com/office/drawing/2014/main" id="{21BEC372-DE93-FEFB-1B98-6227DDA85C5C}"/>
                </a:ext>
              </a:extLst>
            </p:cNvPr>
            <p:cNvSpPr/>
            <p:nvPr/>
          </p:nvSpPr>
          <p:spPr>
            <a:xfrm rot="12624024">
              <a:off x="3003795" y="3717299"/>
              <a:ext cx="928337" cy="790979"/>
            </a:xfrm>
            <a:prstGeom prst="hexagon">
              <a:avLst>
                <a:gd name="adj" fmla="val 29325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34A9890-0892-C8EA-39CB-4D801EC26B73}"/>
                </a:ext>
              </a:extLst>
            </p:cNvPr>
            <p:cNvSpPr txBox="1"/>
            <p:nvPr/>
          </p:nvSpPr>
          <p:spPr>
            <a:xfrm>
              <a:off x="2865587" y="3996439"/>
              <a:ext cx="11825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  <a:ea typeface="한컴산뜻돋움" panose="02000000000000000000" pitchFamily="2" charset="-127"/>
                </a:rPr>
                <a:t>HUMAN</a:t>
              </a:r>
              <a:endParaRPr lang="ko-KR" altLang="en-US" sz="1000" b="1" dirty="0">
                <a:latin typeface="Trebuchet MS" panose="020B0603020202020204" pitchFamily="34" charset="0"/>
                <a:ea typeface="한컴산뜻돋움" panose="020000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775A7F4-9D72-9DDD-29DC-30C4DAE7EF9C}"/>
                </a:ext>
              </a:extLst>
            </p:cNvPr>
            <p:cNvSpPr txBox="1"/>
            <p:nvPr/>
          </p:nvSpPr>
          <p:spPr>
            <a:xfrm>
              <a:off x="2281568" y="2870720"/>
              <a:ext cx="1149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</a:rPr>
                <a:t>INOVATION</a:t>
              </a:r>
              <a:endParaRPr lang="ko-KR" altLang="en-US" sz="1000" b="1" dirty="0">
                <a:latin typeface="Trebuchet MS" panose="020B0603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7E7BFB-9603-F417-B9D2-BDE2451131F1}"/>
                </a:ext>
              </a:extLst>
            </p:cNvPr>
            <p:cNvSpPr txBox="1"/>
            <p:nvPr/>
          </p:nvSpPr>
          <p:spPr>
            <a:xfrm>
              <a:off x="5555311" y="2257662"/>
              <a:ext cx="1480578" cy="21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</a:rPr>
                <a:t>PROFESSIONALISM</a:t>
              </a:r>
              <a:endParaRPr lang="ko-KR" altLang="en-US" sz="1000" b="1" dirty="0">
                <a:latin typeface="Trebuchet MS" panose="020B0603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B79754B-D3F6-EBD5-782A-C496A5F9AE07}"/>
                </a:ext>
              </a:extLst>
            </p:cNvPr>
            <p:cNvSpPr txBox="1"/>
            <p:nvPr/>
          </p:nvSpPr>
          <p:spPr>
            <a:xfrm>
              <a:off x="5768949" y="3442509"/>
              <a:ext cx="1186530" cy="353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</a:rPr>
                <a:t>COMMUNICATION</a:t>
              </a:r>
            </a:p>
            <a:p>
              <a:pPr algn="ctr"/>
              <a:r>
                <a:rPr lang="en-US" altLang="ko-KR" sz="1000" b="1" dirty="0">
                  <a:latin typeface="Trebuchet MS" panose="020B0603020202020204" pitchFamily="34" charset="0"/>
                </a:rPr>
                <a:t>COLLABORATION</a:t>
              </a:r>
              <a:endParaRPr lang="ko-KR" altLang="en-US" sz="1000" b="1" dirty="0">
                <a:latin typeface="Trebuchet MS" panose="020B0603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0E5674-8471-C4B1-A3F8-E19835705668}"/>
                </a:ext>
              </a:extLst>
            </p:cNvPr>
            <p:cNvSpPr txBox="1"/>
            <p:nvPr/>
          </p:nvSpPr>
          <p:spPr>
            <a:xfrm>
              <a:off x="4604559" y="4020623"/>
              <a:ext cx="1397964" cy="516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latin typeface="Trebuchet MS" panose="020B0603020202020204" pitchFamily="34" charset="0"/>
                </a:rPr>
                <a:t>US</a:t>
              </a:r>
            </a:p>
            <a:p>
              <a:pPr algn="ctr"/>
              <a:r>
                <a:rPr lang="en-US" altLang="ko-KR" sz="800" b="1" dirty="0">
                  <a:latin typeface="Trebuchet MS" panose="020B0603020202020204" pitchFamily="34" charset="0"/>
                </a:rPr>
                <a:t>RATHER THAN</a:t>
              </a:r>
            </a:p>
            <a:p>
              <a:pPr algn="ctr"/>
              <a:r>
                <a:rPr lang="en-US" altLang="ko-KR" sz="1200" b="1" dirty="0">
                  <a:latin typeface="Trebuchet MS" panose="020B0603020202020204" pitchFamily="34" charset="0"/>
                </a:rPr>
                <a:t>ME</a:t>
              </a:r>
              <a:endParaRPr lang="ko-KR" altLang="en-US" sz="1200" b="1" dirty="0">
                <a:latin typeface="Trebuchet MS" panose="020B0603020202020204" pitchFamily="34" charset="0"/>
              </a:endParaRPr>
            </a:p>
          </p:txBody>
        </p:sp>
        <p:sp>
          <p:nvSpPr>
            <p:cNvPr id="51" name="순서도: 연결자 50">
              <a:extLst>
                <a:ext uri="{FF2B5EF4-FFF2-40B4-BE49-F238E27FC236}">
                  <a16:creationId xmlns:a16="http://schemas.microsoft.com/office/drawing/2014/main" id="{3EF00A99-1022-ADAA-0B8C-CA4BE886530D}"/>
                </a:ext>
              </a:extLst>
            </p:cNvPr>
            <p:cNvSpPr/>
            <p:nvPr/>
          </p:nvSpPr>
          <p:spPr>
            <a:xfrm>
              <a:off x="4050553" y="2611868"/>
              <a:ext cx="1042893" cy="903821"/>
            </a:xfrm>
            <a:prstGeom prst="flowChartConnector">
              <a:avLst/>
            </a:prstGeom>
            <a:noFill/>
            <a:ln w="1905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noFill/>
              </a:endParaRPr>
            </a:p>
          </p:txBody>
        </p:sp>
      </p:grpSp>
      <p:pic>
        <p:nvPicPr>
          <p:cNvPr id="52" name="그림 51">
            <a:extLst>
              <a:ext uri="{FF2B5EF4-FFF2-40B4-BE49-F238E27FC236}">
                <a16:creationId xmlns:a16="http://schemas.microsoft.com/office/drawing/2014/main" id="{E7EBFD14-AE1D-A5E9-E119-B6049A71E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453B4BE-4418-32E9-1011-FCAA88CA2D3A}"/>
              </a:ext>
            </a:extLst>
          </p:cNvPr>
          <p:cNvSpPr/>
          <p:nvPr/>
        </p:nvSpPr>
        <p:spPr>
          <a:xfrm>
            <a:off x="0" y="753982"/>
            <a:ext cx="98548" cy="6104018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9FB9DEC-893D-1387-8BE7-B1F31A0FD6DC}"/>
              </a:ext>
            </a:extLst>
          </p:cNvPr>
          <p:cNvSpPr txBox="1"/>
          <p:nvPr/>
        </p:nvSpPr>
        <p:spPr>
          <a:xfrm>
            <a:off x="148361" y="695763"/>
            <a:ext cx="251479" cy="2326326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5590930-768E-A3E8-6B4E-751CB3A15FE0}"/>
              </a:ext>
            </a:extLst>
          </p:cNvPr>
          <p:cNvSpPr txBox="1"/>
          <p:nvPr/>
        </p:nvSpPr>
        <p:spPr>
          <a:xfrm>
            <a:off x="478670" y="6597352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998" spc="-36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1D06E7FF-C377-D560-8853-88B09DA67246}"/>
              </a:ext>
            </a:extLst>
          </p:cNvPr>
          <p:cNvSpPr txBox="1"/>
          <p:nvPr/>
        </p:nvSpPr>
        <p:spPr>
          <a:xfrm>
            <a:off x="833250" y="642447"/>
            <a:ext cx="1896181" cy="446018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2800" b="1" spc="-82" dirty="0">
                <a:solidFill>
                  <a:srgbClr val="004A8F"/>
                </a:solidFill>
                <a:latin typeface="Trebuchet MS"/>
                <a:cs typeface="Trebuchet MS"/>
              </a:rPr>
              <a:t>History</a:t>
            </a:r>
            <a:endParaRPr sz="2800" dirty="0">
              <a:solidFill>
                <a:srgbClr val="004A8F"/>
              </a:solidFill>
              <a:latin typeface="Trebuchet MS"/>
              <a:cs typeface="Trebuchet MS"/>
            </a:endParaRPr>
          </a:p>
        </p:txBody>
      </p:sp>
      <p:grpSp>
        <p:nvGrpSpPr>
          <p:cNvPr id="6" name="object 11">
            <a:extLst>
              <a:ext uri="{FF2B5EF4-FFF2-40B4-BE49-F238E27FC236}">
                <a16:creationId xmlns:a16="http://schemas.microsoft.com/office/drawing/2014/main" id="{17DF1919-D7FF-E0C5-63EF-68C8E8F5720A}"/>
              </a:ext>
            </a:extLst>
          </p:cNvPr>
          <p:cNvGrpSpPr/>
          <p:nvPr/>
        </p:nvGrpSpPr>
        <p:grpSpPr>
          <a:xfrm>
            <a:off x="842042" y="5356621"/>
            <a:ext cx="3680816" cy="16595"/>
            <a:chOff x="749642" y="5019880"/>
            <a:chExt cx="2816860" cy="12700"/>
          </a:xfrm>
        </p:grpSpPr>
        <p:sp>
          <p:nvSpPr>
            <p:cNvPr id="7" name="object 12">
              <a:extLst>
                <a:ext uri="{FF2B5EF4-FFF2-40B4-BE49-F238E27FC236}">
                  <a16:creationId xmlns:a16="http://schemas.microsoft.com/office/drawing/2014/main" id="{791E7FA0-8A69-F966-3C78-7465410CAA48}"/>
                </a:ext>
              </a:extLst>
            </p:cNvPr>
            <p:cNvSpPr/>
            <p:nvPr/>
          </p:nvSpPr>
          <p:spPr>
            <a:xfrm>
              <a:off x="755992" y="5026230"/>
              <a:ext cx="1344295" cy="0"/>
            </a:xfrm>
            <a:custGeom>
              <a:avLst/>
              <a:gdLst/>
              <a:ahLst/>
              <a:cxnLst/>
              <a:rect l="l" t="t" r="r" b="b"/>
              <a:pathLst>
                <a:path w="1344295">
                  <a:moveTo>
                    <a:pt x="0" y="0"/>
                  </a:moveTo>
                  <a:lnTo>
                    <a:pt x="1344053" y="0"/>
                  </a:lnTo>
                </a:path>
              </a:pathLst>
            </a:custGeom>
            <a:ln w="12700">
              <a:solidFill>
                <a:srgbClr val="F1AA6E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1DB21D68-DF6A-E832-3D29-4A8DF41E8A69}"/>
                </a:ext>
              </a:extLst>
            </p:cNvPr>
            <p:cNvSpPr/>
            <p:nvPr/>
          </p:nvSpPr>
          <p:spPr>
            <a:xfrm>
              <a:off x="2215983" y="5026230"/>
              <a:ext cx="1344295" cy="0"/>
            </a:xfrm>
            <a:custGeom>
              <a:avLst/>
              <a:gdLst/>
              <a:ahLst/>
              <a:cxnLst/>
              <a:rect l="l" t="t" r="r" b="b"/>
              <a:pathLst>
                <a:path w="1344295">
                  <a:moveTo>
                    <a:pt x="0" y="0"/>
                  </a:moveTo>
                  <a:lnTo>
                    <a:pt x="1344053" y="0"/>
                  </a:lnTo>
                </a:path>
              </a:pathLst>
            </a:custGeom>
            <a:ln w="12700">
              <a:solidFill>
                <a:srgbClr val="627BB1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9" name="object 14">
            <a:extLst>
              <a:ext uri="{FF2B5EF4-FFF2-40B4-BE49-F238E27FC236}">
                <a16:creationId xmlns:a16="http://schemas.microsoft.com/office/drawing/2014/main" id="{86BA55E2-12F8-9465-66D9-4736A223B9D9}"/>
              </a:ext>
            </a:extLst>
          </p:cNvPr>
          <p:cNvSpPr txBox="1"/>
          <p:nvPr/>
        </p:nvSpPr>
        <p:spPr>
          <a:xfrm>
            <a:off x="2751934" y="3178112"/>
            <a:ext cx="1788476" cy="958116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lang="en-US" sz="1200" spc="-18" dirty="0">
                <a:solidFill>
                  <a:srgbClr val="231F20"/>
                </a:solidFill>
                <a:latin typeface="Trebuchet MS" panose="020B0603020202020204" pitchFamily="34" charset="0"/>
                <a:cs typeface="Tahoma"/>
              </a:rPr>
              <a:t>2007</a:t>
            </a:r>
          </a:p>
          <a:p>
            <a:pPr marL="11527">
              <a:spcBef>
                <a:spcPts val="331"/>
              </a:spcBef>
            </a:pPr>
            <a:endParaRPr sz="1000" dirty="0">
              <a:latin typeface="Trebuchet MS" panose="020B0603020202020204" pitchFamily="34" charset="0"/>
              <a:cs typeface="Tahoma"/>
            </a:endParaRPr>
          </a:p>
          <a:p>
            <a:pPr marL="182977" indent="-171450">
              <a:spcBef>
                <a:spcPts val="154"/>
              </a:spcBef>
              <a:buFont typeface="Wingdings" panose="05000000000000000000" pitchFamily="2" charset="2"/>
              <a:buChar char="v"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Certification</a:t>
            </a:r>
          </a:p>
          <a:p>
            <a:pPr marL="11527">
              <a:spcBef>
                <a:spcPts val="154"/>
              </a:spcBef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ISO 9001 (Quality Control)</a:t>
            </a:r>
          </a:p>
          <a:p>
            <a:pPr marL="11527">
              <a:spcBef>
                <a:spcPts val="154"/>
              </a:spcBef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</a:t>
            </a:r>
            <a:endParaRPr sz="680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3D321DFA-F2F3-748C-9EF8-541501018BE9}"/>
              </a:ext>
            </a:extLst>
          </p:cNvPr>
          <p:cNvSpPr txBox="1"/>
          <p:nvPr/>
        </p:nvSpPr>
        <p:spPr>
          <a:xfrm>
            <a:off x="833250" y="1606968"/>
            <a:ext cx="1829968" cy="2804775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sz="1200" spc="-18" dirty="0">
                <a:solidFill>
                  <a:srgbClr val="231F20"/>
                </a:solidFill>
                <a:latin typeface="Trebuchet MS" panose="020B0603020202020204" pitchFamily="34" charset="0"/>
                <a:cs typeface="Tahoma"/>
              </a:rPr>
              <a:t>19</a:t>
            </a:r>
            <a:r>
              <a:rPr lang="en-US" sz="1200" spc="-18" dirty="0">
                <a:solidFill>
                  <a:srgbClr val="231F20"/>
                </a:solidFill>
                <a:latin typeface="Trebuchet MS" panose="020B0603020202020204" pitchFamily="34" charset="0"/>
                <a:cs typeface="Tahoma"/>
              </a:rPr>
              <a:t>90</a:t>
            </a:r>
          </a:p>
          <a:p>
            <a:pPr marL="11527">
              <a:spcBef>
                <a:spcPts val="331"/>
              </a:spcBef>
            </a:pPr>
            <a:endParaRPr sz="1000" dirty="0">
              <a:latin typeface="Trebuchet MS" panose="020B0603020202020204" pitchFamily="34" charset="0"/>
              <a:cs typeface="Tahoma"/>
            </a:endParaRPr>
          </a:p>
          <a:p>
            <a:pPr marL="182400" marR="317556" indent="-171450">
              <a:spcBef>
                <a:spcPts val="64"/>
              </a:spcBef>
              <a:buFont typeface="Wingdings" panose="05000000000000000000" pitchFamily="2" charset="2"/>
              <a:buChar char="v"/>
              <a:tabLst>
                <a:tab pos="85296" algn="l"/>
              </a:tabLst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Established </a:t>
            </a:r>
          </a:p>
          <a:p>
            <a:pPr marL="10950" marR="317556">
              <a:spcBef>
                <a:spcPts val="64"/>
              </a:spcBef>
              <a:tabLst>
                <a:tab pos="85296" algn="l"/>
              </a:tabLst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</a:t>
            </a:r>
            <a:r>
              <a:rPr kumimoji="1" lang="en-US" altLang="ko-KR" sz="100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Daerim</a:t>
            </a: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Engineering</a:t>
            </a:r>
            <a:endParaRPr kumimoji="1" lang="ko-KR" altLang="en-US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82400" marR="317556" indent="-171450">
              <a:spcBef>
                <a:spcPts val="64"/>
              </a:spcBef>
              <a:buFont typeface="Wingdings" panose="05000000000000000000" pitchFamily="2" charset="2"/>
              <a:buChar char="v"/>
              <a:tabLst>
                <a:tab pos="85296" algn="l"/>
              </a:tabLst>
            </a:pPr>
            <a:endParaRPr lang="en-US" sz="680" dirty="0">
              <a:latin typeface="Trebuchet MS" panose="020B0603020202020204" pitchFamily="34" charset="0"/>
              <a:cs typeface="Trebuchet MS"/>
            </a:endParaRPr>
          </a:p>
          <a:p>
            <a:pPr marL="11527">
              <a:spcBef>
                <a:spcPts val="100"/>
              </a:spcBef>
              <a:tabLst>
                <a:tab pos="1231032" algn="l"/>
              </a:tabLst>
            </a:pPr>
            <a:endParaRPr lang="en-US" sz="680" u="sng" dirty="0">
              <a:solidFill>
                <a:srgbClr val="231F20"/>
              </a:solidFill>
              <a:uFill>
                <a:solidFill>
                  <a:srgbClr val="F1AA6E"/>
                </a:solidFill>
              </a:uFill>
              <a:latin typeface="Trebuchet MS" panose="020B0603020202020204" pitchFamily="34" charset="0"/>
              <a:cs typeface="Times New Roman"/>
            </a:endParaRPr>
          </a:p>
          <a:p>
            <a:pPr marL="11527">
              <a:spcBef>
                <a:spcPts val="100"/>
              </a:spcBef>
              <a:tabLst>
                <a:tab pos="1231032" algn="l"/>
              </a:tabLst>
            </a:pPr>
            <a:endParaRPr lang="en-US" sz="680" u="sng" dirty="0">
              <a:solidFill>
                <a:srgbClr val="231F20"/>
              </a:solidFill>
              <a:uFill>
                <a:solidFill>
                  <a:srgbClr val="F1AA6E"/>
                </a:solidFill>
              </a:uFill>
              <a:latin typeface="Trebuchet MS" panose="020B0603020202020204" pitchFamily="34" charset="0"/>
              <a:cs typeface="Times New Roman"/>
            </a:endParaRPr>
          </a:p>
          <a:p>
            <a:pPr marL="11527">
              <a:spcBef>
                <a:spcPts val="100"/>
              </a:spcBef>
              <a:tabLst>
                <a:tab pos="1231032" algn="l"/>
              </a:tabLst>
            </a:pPr>
            <a:endParaRPr lang="en-US" sz="680" u="sng" dirty="0">
              <a:solidFill>
                <a:srgbClr val="231F20"/>
              </a:solidFill>
              <a:uFill>
                <a:solidFill>
                  <a:srgbClr val="F1AA6E"/>
                </a:solidFill>
              </a:uFill>
              <a:latin typeface="Trebuchet MS" panose="020B0603020202020204" pitchFamily="34" charset="0"/>
              <a:cs typeface="Times New Roman"/>
            </a:endParaRPr>
          </a:p>
          <a:p>
            <a:pPr marL="11527">
              <a:spcBef>
                <a:spcPts val="100"/>
              </a:spcBef>
              <a:tabLst>
                <a:tab pos="1231032" algn="l"/>
              </a:tabLst>
            </a:pPr>
            <a:endParaRPr lang="en-US" sz="680" u="sng" dirty="0">
              <a:solidFill>
                <a:srgbClr val="231F20"/>
              </a:solidFill>
              <a:uFill>
                <a:solidFill>
                  <a:srgbClr val="F1AA6E"/>
                </a:solidFill>
              </a:uFill>
              <a:latin typeface="Trebuchet MS" panose="020B0603020202020204" pitchFamily="34" charset="0"/>
              <a:cs typeface="Times New Roman"/>
            </a:endParaRPr>
          </a:p>
          <a:p>
            <a:pPr marL="11527">
              <a:spcBef>
                <a:spcPts val="100"/>
              </a:spcBef>
              <a:tabLst>
                <a:tab pos="1231032" algn="l"/>
              </a:tabLst>
            </a:pPr>
            <a:endParaRPr lang="en-US" sz="680" u="sng" dirty="0">
              <a:solidFill>
                <a:srgbClr val="231F20"/>
              </a:solidFill>
              <a:uFill>
                <a:solidFill>
                  <a:srgbClr val="F1AA6E"/>
                </a:solidFill>
              </a:uFill>
              <a:latin typeface="Trebuchet MS" panose="020B0603020202020204" pitchFamily="34" charset="0"/>
              <a:cs typeface="Times New Roman"/>
            </a:endParaRPr>
          </a:p>
          <a:p>
            <a:pPr marL="11527">
              <a:spcBef>
                <a:spcPts val="100"/>
              </a:spcBef>
              <a:tabLst>
                <a:tab pos="1231032" algn="l"/>
              </a:tabLst>
            </a:pPr>
            <a:r>
              <a:rPr lang="en-US" sz="680" u="sng" dirty="0">
                <a:solidFill>
                  <a:srgbClr val="231F20"/>
                </a:solidFill>
                <a:uFill>
                  <a:solidFill>
                    <a:srgbClr val="F1AA6E"/>
                  </a:solidFill>
                </a:uFill>
                <a:latin typeface="Trebuchet MS" panose="020B0603020202020204" pitchFamily="34" charset="0"/>
                <a:cs typeface="Times New Roman"/>
              </a:rPr>
              <a:t>	</a:t>
            </a:r>
            <a:endParaRPr lang="en-US" sz="680" dirty="0">
              <a:latin typeface="Trebuchet MS" panose="020B0603020202020204" pitchFamily="34" charset="0"/>
              <a:cs typeface="Times New Roman"/>
            </a:endParaRPr>
          </a:p>
          <a:p>
            <a:pPr marL="11527">
              <a:spcBef>
                <a:spcPts val="644"/>
              </a:spcBef>
            </a:pPr>
            <a:r>
              <a:rPr sz="1200" spc="-18" dirty="0">
                <a:solidFill>
                  <a:srgbClr val="231F20"/>
                </a:solidFill>
                <a:latin typeface="Trebuchet MS" panose="020B0603020202020204" pitchFamily="34" charset="0"/>
                <a:cs typeface="Tahoma"/>
              </a:rPr>
              <a:t>19</a:t>
            </a:r>
            <a:r>
              <a:rPr lang="en-US" sz="1200" spc="-18" dirty="0">
                <a:solidFill>
                  <a:srgbClr val="231F20"/>
                </a:solidFill>
                <a:latin typeface="Trebuchet MS" panose="020B0603020202020204" pitchFamily="34" charset="0"/>
                <a:cs typeface="Tahoma"/>
              </a:rPr>
              <a:t>99</a:t>
            </a:r>
          </a:p>
          <a:p>
            <a:pPr marL="11527">
              <a:spcBef>
                <a:spcPts val="644"/>
              </a:spcBef>
            </a:pPr>
            <a:endParaRPr sz="1000" dirty="0">
              <a:latin typeface="Trebuchet MS" panose="020B0603020202020204" pitchFamily="34" charset="0"/>
              <a:cs typeface="Tahoma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Re-Named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</a:t>
            </a:r>
            <a:r>
              <a:rPr kumimoji="1" lang="en-US" altLang="ko-KR" sz="100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Daerim</a:t>
            </a: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Machinery </a:t>
            </a:r>
            <a:r>
              <a:rPr kumimoji="1" lang="en-US" altLang="ko-KR" sz="100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Co.,Ltd</a:t>
            </a:r>
            <a:endParaRPr kumimoji="1" lang="ko-KR" altLang="en-US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1527">
              <a:spcBef>
                <a:spcPts val="322"/>
              </a:spcBef>
              <a:tabLst>
                <a:tab pos="1231032" algn="l"/>
              </a:tabLst>
            </a:pPr>
            <a:endParaRPr lang="en-US" altLang="ko-KR" sz="680" u="sng" dirty="0">
              <a:solidFill>
                <a:srgbClr val="231F20"/>
              </a:solidFill>
              <a:uFill>
                <a:solidFill>
                  <a:srgbClr val="F1AA6E"/>
                </a:solidFill>
              </a:uFill>
              <a:latin typeface="Trebuchet MS" panose="020B0603020202020204" pitchFamily="34" charset="0"/>
              <a:cs typeface="Times New Roman"/>
            </a:endParaRPr>
          </a:p>
          <a:p>
            <a:pPr marL="11527">
              <a:spcBef>
                <a:spcPts val="322"/>
              </a:spcBef>
              <a:tabLst>
                <a:tab pos="1231032" algn="l"/>
              </a:tabLst>
            </a:pPr>
            <a:endParaRPr lang="en-US" altLang="ko-KR" sz="680" u="sng" dirty="0">
              <a:solidFill>
                <a:srgbClr val="231F20"/>
              </a:solidFill>
              <a:uFill>
                <a:solidFill>
                  <a:srgbClr val="F1AA6E"/>
                </a:solidFill>
              </a:uFill>
              <a:latin typeface="Trebuchet MS" panose="020B0603020202020204" pitchFamily="34" charset="0"/>
              <a:cs typeface="Times New Roman"/>
            </a:endParaRPr>
          </a:p>
          <a:p>
            <a:pPr marL="11527">
              <a:spcBef>
                <a:spcPts val="322"/>
              </a:spcBef>
              <a:tabLst>
                <a:tab pos="1231032" algn="l"/>
              </a:tabLst>
            </a:pPr>
            <a:endParaRPr sz="680" dirty="0">
              <a:latin typeface="Trebuchet MS" panose="020B0603020202020204" pitchFamily="34" charset="0"/>
              <a:cs typeface="Times New Roman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23B40F20-1B86-950B-F5A9-E72066DE7739}"/>
              </a:ext>
            </a:extLst>
          </p:cNvPr>
          <p:cNvSpPr txBox="1"/>
          <p:nvPr/>
        </p:nvSpPr>
        <p:spPr>
          <a:xfrm>
            <a:off x="2765809" y="1609730"/>
            <a:ext cx="1731270" cy="1259481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lang="en-US" sz="1200" spc="-18" dirty="0">
                <a:solidFill>
                  <a:srgbClr val="231F20"/>
                </a:solidFill>
                <a:latin typeface="Tahoma"/>
                <a:cs typeface="Tahoma"/>
              </a:rPr>
              <a:t>2002</a:t>
            </a:r>
          </a:p>
          <a:p>
            <a:pPr marL="11527">
              <a:spcBef>
                <a:spcPts val="331"/>
              </a:spcBef>
            </a:pPr>
            <a:endParaRPr sz="1000" dirty="0">
              <a:latin typeface="Tahoma"/>
              <a:cs typeface="Tahoma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Registered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Special Equipment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Manufacture (Korea)</a:t>
            </a:r>
            <a:endParaRPr kumimoji="1" lang="ko-KR" altLang="en-US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0950" marR="313521">
              <a:lnSpc>
                <a:spcPct val="111100"/>
              </a:lnSpc>
              <a:spcBef>
                <a:spcPts val="64"/>
              </a:spcBef>
            </a:pPr>
            <a:r>
              <a:rPr lang="en-US" sz="680" u="sng" dirty="0">
                <a:solidFill>
                  <a:srgbClr val="231F20"/>
                </a:solidFill>
                <a:uFill>
                  <a:solidFill>
                    <a:srgbClr val="627BB1"/>
                  </a:solidFill>
                </a:uFill>
                <a:latin typeface="Trebuchet MS" panose="020B0603020202020204" pitchFamily="34" charset="0"/>
                <a:cs typeface="Times New Roman"/>
              </a:rPr>
              <a:t> </a:t>
            </a:r>
          </a:p>
          <a:p>
            <a:pPr marL="182400" marR="313521" indent="-171450">
              <a:lnSpc>
                <a:spcPct val="111100"/>
              </a:lnSpc>
              <a:spcBef>
                <a:spcPts val="64"/>
              </a:spcBef>
              <a:buFont typeface="Wingdings" panose="05000000000000000000" pitchFamily="2" charset="2"/>
              <a:buChar char="v"/>
            </a:pPr>
            <a:endParaRPr lang="en-US" sz="681" u="sng" dirty="0">
              <a:solidFill>
                <a:srgbClr val="231F20"/>
              </a:solidFill>
              <a:uFill>
                <a:solidFill>
                  <a:srgbClr val="627BB1"/>
                </a:solidFill>
              </a:uFill>
              <a:latin typeface="Times New Roman"/>
              <a:cs typeface="Times New Roman"/>
            </a:endParaRPr>
          </a:p>
          <a:p>
            <a:pPr marL="10950" marR="313521">
              <a:lnSpc>
                <a:spcPct val="111100"/>
              </a:lnSpc>
              <a:spcBef>
                <a:spcPts val="64"/>
              </a:spcBef>
            </a:pPr>
            <a:endParaRPr sz="681" dirty="0">
              <a:latin typeface="Trebuchet MS" panose="020B0603020202020204" pitchFamily="34" charset="0"/>
              <a:cs typeface="Times New Roman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3F2334CD-DE01-3653-00EA-84F90A09114A}"/>
              </a:ext>
            </a:extLst>
          </p:cNvPr>
          <p:cNvSpPr txBox="1"/>
          <p:nvPr/>
        </p:nvSpPr>
        <p:spPr>
          <a:xfrm>
            <a:off x="4652270" y="1595290"/>
            <a:ext cx="1730090" cy="1042819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sz="1200" spc="-18" dirty="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lang="en-US" sz="1200" spc="-18" dirty="0">
                <a:solidFill>
                  <a:srgbClr val="231F20"/>
                </a:solidFill>
                <a:latin typeface="Tahoma"/>
                <a:cs typeface="Tahoma"/>
              </a:rPr>
              <a:t>11</a:t>
            </a:r>
          </a:p>
          <a:p>
            <a:pPr marL="11527">
              <a:spcBef>
                <a:spcPts val="331"/>
              </a:spcBef>
            </a:pPr>
            <a:endParaRPr sz="1000" dirty="0">
              <a:latin typeface="Tahoma"/>
              <a:cs typeface="Tahoma"/>
            </a:endParaRPr>
          </a:p>
          <a:p>
            <a:pPr marL="182977" indent="-171450">
              <a:lnSpc>
                <a:spcPts val="740"/>
              </a:lnSpc>
              <a:buFont typeface="Wingdings" panose="05000000000000000000" pitchFamily="2" charset="2"/>
              <a:buChar char="v"/>
              <a:tabLst>
                <a:tab pos="1228151" algn="l"/>
              </a:tabLst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Established 2</a:t>
            </a:r>
            <a:r>
              <a:rPr kumimoji="1" lang="en-US" altLang="ko-KR" sz="1000" baseline="30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nd</a:t>
            </a: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Factory</a:t>
            </a:r>
          </a:p>
          <a:p>
            <a:pPr marL="182977" indent="-171450">
              <a:lnSpc>
                <a:spcPts val="740"/>
              </a:lnSpc>
              <a:buFont typeface="Wingdings" panose="05000000000000000000" pitchFamily="2" charset="2"/>
              <a:buChar char="v"/>
              <a:tabLst>
                <a:tab pos="1228151" algn="l"/>
              </a:tabLst>
            </a:pPr>
            <a:endParaRPr kumimoji="1" lang="en-US" altLang="ko-KR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1527">
              <a:lnSpc>
                <a:spcPts val="740"/>
              </a:lnSpc>
              <a:tabLst>
                <a:tab pos="1228151" algn="l"/>
              </a:tabLst>
            </a:pPr>
            <a:endParaRPr lang="en-US" sz="1000" spc="-18" dirty="0">
              <a:solidFill>
                <a:srgbClr val="231F20"/>
              </a:solidFill>
              <a:latin typeface="Tahoma"/>
              <a:cs typeface="Tahoma"/>
            </a:endParaRPr>
          </a:p>
          <a:p>
            <a:pPr marL="10950" marR="62820">
              <a:lnSpc>
                <a:spcPct val="111100"/>
              </a:lnSpc>
              <a:spcBef>
                <a:spcPts val="64"/>
              </a:spcBef>
              <a:tabLst>
                <a:tab pos="85296" algn="l"/>
              </a:tabLst>
            </a:pPr>
            <a:endParaRPr kumimoji="1" lang="ko-KR" altLang="en-US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82400" marR="62820" indent="-171450">
              <a:lnSpc>
                <a:spcPct val="111100"/>
              </a:lnSpc>
              <a:spcBef>
                <a:spcPts val="64"/>
              </a:spcBef>
              <a:buFont typeface="Wingdings" panose="05000000000000000000" pitchFamily="2" charset="2"/>
              <a:buChar char="v"/>
              <a:tabLst>
                <a:tab pos="85296" algn="l"/>
              </a:tabLst>
            </a:pPr>
            <a:endParaRPr lang="en-US" sz="1000" dirty="0">
              <a:latin typeface="Trebuchet MS"/>
              <a:cs typeface="Trebuchet MS"/>
            </a:endParaRPr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id="{E481E1F6-C52E-9BFC-C00A-2DCF26A31610}"/>
              </a:ext>
            </a:extLst>
          </p:cNvPr>
          <p:cNvSpPr/>
          <p:nvPr/>
        </p:nvSpPr>
        <p:spPr>
          <a:xfrm>
            <a:off x="4665927" y="5364920"/>
            <a:ext cx="1751624" cy="0"/>
          </a:xfrm>
          <a:custGeom>
            <a:avLst/>
            <a:gdLst/>
            <a:ahLst/>
            <a:cxnLst/>
            <a:rect l="l" t="t" r="r" b="b"/>
            <a:pathLst>
              <a:path w="1340485">
                <a:moveTo>
                  <a:pt x="0" y="0"/>
                </a:moveTo>
                <a:lnTo>
                  <a:pt x="1340485" y="0"/>
                </a:lnTo>
              </a:path>
            </a:pathLst>
          </a:custGeom>
          <a:ln w="12700">
            <a:solidFill>
              <a:srgbClr val="97C05B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4" name="object 35">
            <a:extLst>
              <a:ext uri="{FF2B5EF4-FFF2-40B4-BE49-F238E27FC236}">
                <a16:creationId xmlns:a16="http://schemas.microsoft.com/office/drawing/2014/main" id="{D4BDD102-6387-FFB4-417D-D1181D10991D}"/>
              </a:ext>
            </a:extLst>
          </p:cNvPr>
          <p:cNvSpPr txBox="1"/>
          <p:nvPr/>
        </p:nvSpPr>
        <p:spPr>
          <a:xfrm>
            <a:off x="2758125" y="1342041"/>
            <a:ext cx="1755772" cy="258496"/>
          </a:xfrm>
          <a:prstGeom prst="rect">
            <a:avLst/>
          </a:prstGeom>
          <a:solidFill>
            <a:srgbClr val="627BB1"/>
          </a:solidFill>
        </p:spPr>
        <p:txBody>
          <a:bodyPr vert="horz" wrap="square" lIns="0" tIns="0" rIns="0" bIns="0" rtlCol="0">
            <a:spAutoFit/>
          </a:bodyPr>
          <a:lstStyle/>
          <a:p>
            <a:pPr marL="258194">
              <a:lnSpc>
                <a:spcPts val="1384"/>
              </a:lnSpc>
            </a:pPr>
            <a:r>
              <a:rPr lang="en-US" sz="1180" b="1" spc="-159" dirty="0">
                <a:solidFill>
                  <a:srgbClr val="FFFFFF"/>
                </a:solidFill>
                <a:latin typeface="Trebuchet MS"/>
                <a:cs typeface="Trebuchet MS"/>
              </a:rPr>
              <a:t>2000</a:t>
            </a:r>
            <a:r>
              <a:rPr sz="1180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80" b="1" spc="-86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1180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80" b="1" spc="-18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lang="en-US" sz="1180" b="1" spc="-18" dirty="0">
                <a:solidFill>
                  <a:srgbClr val="FFFFFF"/>
                </a:solidFill>
                <a:latin typeface="Trebuchet MS"/>
                <a:cs typeface="Trebuchet MS"/>
              </a:rPr>
              <a:t>09</a:t>
            </a:r>
            <a:endParaRPr sz="1180" dirty="0">
              <a:latin typeface="Trebuchet MS"/>
              <a:cs typeface="Trebuchet MS"/>
            </a:endParaRPr>
          </a:p>
        </p:txBody>
      </p:sp>
      <p:sp>
        <p:nvSpPr>
          <p:cNvPr id="15" name="object 36">
            <a:extLst>
              <a:ext uri="{FF2B5EF4-FFF2-40B4-BE49-F238E27FC236}">
                <a16:creationId xmlns:a16="http://schemas.microsoft.com/office/drawing/2014/main" id="{5A2BB0A1-F85F-8F3D-9A3C-5EAD5B1D5B32}"/>
              </a:ext>
            </a:extLst>
          </p:cNvPr>
          <p:cNvSpPr txBox="1"/>
          <p:nvPr/>
        </p:nvSpPr>
        <p:spPr>
          <a:xfrm>
            <a:off x="850340" y="1342044"/>
            <a:ext cx="1755772" cy="258496"/>
          </a:xfrm>
          <a:prstGeom prst="rect">
            <a:avLst/>
          </a:prstGeom>
          <a:solidFill>
            <a:srgbClr val="F1AA6E"/>
          </a:solidFill>
        </p:spPr>
        <p:txBody>
          <a:bodyPr vert="horz" wrap="square" lIns="0" tIns="0" rIns="0" bIns="0" rtlCol="0">
            <a:spAutoFit/>
          </a:bodyPr>
          <a:lstStyle/>
          <a:p>
            <a:pPr marL="258770">
              <a:lnSpc>
                <a:spcPts val="1384"/>
              </a:lnSpc>
            </a:pPr>
            <a:r>
              <a:rPr sz="1180" b="1" spc="-159" dirty="0">
                <a:solidFill>
                  <a:srgbClr val="FFFFFF"/>
                </a:solidFill>
                <a:latin typeface="Trebuchet MS"/>
                <a:cs typeface="Trebuchet MS"/>
              </a:rPr>
              <a:t>19</a:t>
            </a:r>
            <a:r>
              <a:rPr lang="en-US" sz="1180" b="1" spc="-159" dirty="0">
                <a:solidFill>
                  <a:srgbClr val="FFFFFF"/>
                </a:solidFill>
                <a:latin typeface="Trebuchet MS"/>
                <a:cs typeface="Trebuchet MS"/>
              </a:rPr>
              <a:t>90</a:t>
            </a:r>
            <a:r>
              <a:rPr sz="1180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80" b="1" spc="-86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1180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180" b="1" spc="-18" dirty="0">
                <a:solidFill>
                  <a:srgbClr val="FFFFFF"/>
                </a:solidFill>
                <a:latin typeface="Trebuchet MS"/>
                <a:cs typeface="Trebuchet MS"/>
              </a:rPr>
              <a:t>1999</a:t>
            </a:r>
            <a:endParaRPr sz="1180" dirty="0">
              <a:latin typeface="Trebuchet MS"/>
              <a:cs typeface="Trebuchet MS"/>
            </a:endParaRPr>
          </a:p>
        </p:txBody>
      </p:sp>
      <p:sp>
        <p:nvSpPr>
          <p:cNvPr id="16" name="object 37">
            <a:extLst>
              <a:ext uri="{FF2B5EF4-FFF2-40B4-BE49-F238E27FC236}">
                <a16:creationId xmlns:a16="http://schemas.microsoft.com/office/drawing/2014/main" id="{5E8D631F-7979-8C12-95EC-E08911149EA9}"/>
              </a:ext>
            </a:extLst>
          </p:cNvPr>
          <p:cNvSpPr txBox="1"/>
          <p:nvPr/>
        </p:nvSpPr>
        <p:spPr>
          <a:xfrm>
            <a:off x="4665927" y="1342041"/>
            <a:ext cx="1750793" cy="258496"/>
          </a:xfrm>
          <a:prstGeom prst="rect">
            <a:avLst/>
          </a:prstGeom>
          <a:solidFill>
            <a:srgbClr val="97C05B"/>
          </a:solidFill>
        </p:spPr>
        <p:txBody>
          <a:bodyPr vert="horz" wrap="square" lIns="0" tIns="0" rIns="0" bIns="0" rtlCol="0">
            <a:spAutoFit/>
          </a:bodyPr>
          <a:lstStyle/>
          <a:p>
            <a:pPr marL="242057">
              <a:lnSpc>
                <a:spcPts val="1384"/>
              </a:lnSpc>
            </a:pPr>
            <a:r>
              <a:rPr sz="1180" b="1" spc="-159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en-US" sz="1180" b="1" spc="-159" dirty="0">
                <a:solidFill>
                  <a:srgbClr val="FFFFFF"/>
                </a:solidFill>
                <a:latin typeface="Trebuchet MS"/>
                <a:cs typeface="Trebuchet MS"/>
              </a:rPr>
              <a:t>010</a:t>
            </a:r>
            <a:r>
              <a:rPr sz="1180" b="1" spc="-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180" b="1" spc="-103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1180" b="1" spc="-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80" b="1" spc="-18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lang="en-US" sz="1180" b="1" spc="-18" dirty="0">
                <a:solidFill>
                  <a:srgbClr val="FFFFFF"/>
                </a:solidFill>
                <a:latin typeface="Trebuchet MS"/>
                <a:cs typeface="Trebuchet MS"/>
              </a:rPr>
              <a:t>19</a:t>
            </a:r>
            <a:endParaRPr sz="1180" dirty="0">
              <a:latin typeface="Trebuchet MS"/>
              <a:cs typeface="Trebuchet MS"/>
            </a:endParaRPr>
          </a:p>
        </p:txBody>
      </p:sp>
      <p:sp>
        <p:nvSpPr>
          <p:cNvPr id="17" name="object 38">
            <a:extLst>
              <a:ext uri="{FF2B5EF4-FFF2-40B4-BE49-F238E27FC236}">
                <a16:creationId xmlns:a16="http://schemas.microsoft.com/office/drawing/2014/main" id="{7608AD1D-0040-6200-A084-B722F010E094}"/>
              </a:ext>
            </a:extLst>
          </p:cNvPr>
          <p:cNvSpPr txBox="1"/>
          <p:nvPr/>
        </p:nvSpPr>
        <p:spPr>
          <a:xfrm>
            <a:off x="6651999" y="1605630"/>
            <a:ext cx="1927082" cy="857704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sz="1200" spc="-18" dirty="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lang="en-US" sz="1200" spc="-18" dirty="0">
                <a:solidFill>
                  <a:srgbClr val="231F20"/>
                </a:solidFill>
                <a:latin typeface="Tahoma"/>
                <a:cs typeface="Tahoma"/>
              </a:rPr>
              <a:t>21</a:t>
            </a:r>
          </a:p>
          <a:p>
            <a:pPr marL="11527">
              <a:spcBef>
                <a:spcPts val="331"/>
              </a:spcBef>
            </a:pPr>
            <a:endParaRPr sz="1000" dirty="0">
              <a:latin typeface="Tahoma"/>
              <a:cs typeface="Tahoma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Renewal Certification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ASME U &amp; U2</a:t>
            </a:r>
            <a:endParaRPr kumimoji="1" lang="ko-KR" altLang="en-US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82977" indent="-171450">
              <a:spcBef>
                <a:spcPts val="154"/>
              </a:spcBef>
              <a:buFont typeface="Wingdings" panose="05000000000000000000" pitchFamily="2" charset="2"/>
              <a:buChar char="v"/>
            </a:pPr>
            <a:endParaRPr sz="681" dirty="0">
              <a:latin typeface="Trebuchet MS"/>
              <a:cs typeface="Trebuchet MS"/>
            </a:endParaRPr>
          </a:p>
        </p:txBody>
      </p:sp>
      <p:sp>
        <p:nvSpPr>
          <p:cNvPr id="19" name="object 41">
            <a:extLst>
              <a:ext uri="{FF2B5EF4-FFF2-40B4-BE49-F238E27FC236}">
                <a16:creationId xmlns:a16="http://schemas.microsoft.com/office/drawing/2014/main" id="{91F238CF-3A48-DFBC-764E-2FB1DC93F165}"/>
              </a:ext>
            </a:extLst>
          </p:cNvPr>
          <p:cNvSpPr/>
          <p:nvPr/>
        </p:nvSpPr>
        <p:spPr>
          <a:xfrm>
            <a:off x="6662751" y="3152173"/>
            <a:ext cx="1752453" cy="0"/>
          </a:xfrm>
          <a:custGeom>
            <a:avLst/>
            <a:gdLst/>
            <a:ahLst/>
            <a:cxnLst/>
            <a:rect l="l" t="t" r="r" b="b"/>
            <a:pathLst>
              <a:path w="1341120">
                <a:moveTo>
                  <a:pt x="0" y="0"/>
                </a:moveTo>
                <a:lnTo>
                  <a:pt x="1340497" y="0"/>
                </a:lnTo>
              </a:path>
            </a:pathLst>
          </a:custGeom>
          <a:ln w="3175">
            <a:solidFill>
              <a:srgbClr val="645FAA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0" name="object 42">
            <a:extLst>
              <a:ext uri="{FF2B5EF4-FFF2-40B4-BE49-F238E27FC236}">
                <a16:creationId xmlns:a16="http://schemas.microsoft.com/office/drawing/2014/main" id="{59A0F7C5-7007-81BA-B2E7-2312255F5770}"/>
              </a:ext>
            </a:extLst>
          </p:cNvPr>
          <p:cNvSpPr/>
          <p:nvPr/>
        </p:nvSpPr>
        <p:spPr>
          <a:xfrm>
            <a:off x="6691749" y="5364919"/>
            <a:ext cx="1751624" cy="0"/>
          </a:xfrm>
          <a:custGeom>
            <a:avLst/>
            <a:gdLst/>
            <a:ahLst/>
            <a:cxnLst/>
            <a:rect l="l" t="t" r="r" b="b"/>
            <a:pathLst>
              <a:path w="1340485">
                <a:moveTo>
                  <a:pt x="0" y="0"/>
                </a:moveTo>
                <a:lnTo>
                  <a:pt x="1340485" y="0"/>
                </a:lnTo>
              </a:path>
            </a:pathLst>
          </a:custGeom>
          <a:ln w="12700">
            <a:solidFill>
              <a:srgbClr val="645FAA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1" name="object 43">
            <a:extLst>
              <a:ext uri="{FF2B5EF4-FFF2-40B4-BE49-F238E27FC236}">
                <a16:creationId xmlns:a16="http://schemas.microsoft.com/office/drawing/2014/main" id="{E940472B-D67C-F438-E64A-8B77235F3552}"/>
              </a:ext>
            </a:extLst>
          </p:cNvPr>
          <p:cNvSpPr txBox="1"/>
          <p:nvPr/>
        </p:nvSpPr>
        <p:spPr>
          <a:xfrm>
            <a:off x="6573695" y="1342041"/>
            <a:ext cx="1750793" cy="258496"/>
          </a:xfrm>
          <a:prstGeom prst="rect">
            <a:avLst/>
          </a:prstGeom>
          <a:solidFill>
            <a:srgbClr val="645FAA"/>
          </a:solidFill>
        </p:spPr>
        <p:txBody>
          <a:bodyPr vert="horz" wrap="square" lIns="0" tIns="0" rIns="0" bIns="0" rtlCol="0">
            <a:spAutoFit/>
          </a:bodyPr>
          <a:lstStyle/>
          <a:p>
            <a:pPr marL="138318">
              <a:lnSpc>
                <a:spcPts val="1384"/>
              </a:lnSpc>
            </a:pPr>
            <a:r>
              <a:rPr sz="1180" b="1" spc="-159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lang="en-US" sz="1180" b="1" spc="-159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1180" b="1" spc="-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180" b="1" spc="-103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1180" b="1" spc="-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80" b="1" spc="-9" dirty="0">
                <a:solidFill>
                  <a:srgbClr val="FFFFFF"/>
                </a:solidFill>
                <a:latin typeface="Trebuchet MS"/>
                <a:cs typeface="Trebuchet MS"/>
              </a:rPr>
              <a:t>Present</a:t>
            </a:r>
            <a:endParaRPr sz="1180" dirty="0">
              <a:latin typeface="Trebuchet MS"/>
              <a:cs typeface="Trebuchet MS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7EFEAC2F-1C07-7B93-6405-BED9473D25A7}"/>
              </a:ext>
            </a:extLst>
          </p:cNvPr>
          <p:cNvCxnSpPr>
            <a:cxnSpLocks/>
          </p:cNvCxnSpPr>
          <p:nvPr/>
        </p:nvCxnSpPr>
        <p:spPr>
          <a:xfrm>
            <a:off x="2768284" y="3150684"/>
            <a:ext cx="1755774" cy="0"/>
          </a:xfrm>
          <a:prstGeom prst="line">
            <a:avLst/>
          </a:prstGeom>
          <a:ln w="6350">
            <a:solidFill>
              <a:srgbClr val="627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38">
            <a:extLst>
              <a:ext uri="{FF2B5EF4-FFF2-40B4-BE49-F238E27FC236}">
                <a16:creationId xmlns:a16="http://schemas.microsoft.com/office/drawing/2014/main" id="{A1D3D7E2-73E6-9DA7-8578-09BBC2D9DFB6}"/>
              </a:ext>
            </a:extLst>
          </p:cNvPr>
          <p:cNvSpPr txBox="1"/>
          <p:nvPr/>
        </p:nvSpPr>
        <p:spPr>
          <a:xfrm>
            <a:off x="6678751" y="3210518"/>
            <a:ext cx="1927082" cy="857704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sz="1200" spc="-18" dirty="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lang="en-US" sz="1200" spc="-18" dirty="0">
                <a:solidFill>
                  <a:srgbClr val="231F20"/>
                </a:solidFill>
                <a:latin typeface="Tahoma"/>
                <a:cs typeface="Tahoma"/>
              </a:rPr>
              <a:t>22</a:t>
            </a:r>
          </a:p>
          <a:p>
            <a:pPr marL="11527">
              <a:spcBef>
                <a:spcPts val="331"/>
              </a:spcBef>
            </a:pPr>
            <a:endParaRPr sz="1000" dirty="0">
              <a:latin typeface="Tahoma"/>
              <a:cs typeface="Tahoma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Relocation of Head Office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 (Currently Here)</a:t>
            </a:r>
            <a:endParaRPr kumimoji="1" lang="ko-KR" altLang="en-US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82977" indent="-171450">
              <a:spcBef>
                <a:spcPts val="154"/>
              </a:spcBef>
              <a:buFont typeface="Wingdings" panose="05000000000000000000" pitchFamily="2" charset="2"/>
              <a:buChar char="v"/>
            </a:pPr>
            <a:endParaRPr sz="681" dirty="0">
              <a:latin typeface="Trebuchet MS"/>
              <a:cs typeface="Trebuchet MS"/>
            </a:endParaRP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16E5366B-32C0-6674-6584-E0CE0BF67D7C}"/>
              </a:ext>
            </a:extLst>
          </p:cNvPr>
          <p:cNvCxnSpPr>
            <a:cxnSpLocks/>
          </p:cNvCxnSpPr>
          <p:nvPr/>
        </p:nvCxnSpPr>
        <p:spPr>
          <a:xfrm>
            <a:off x="4676277" y="3147080"/>
            <a:ext cx="1755774" cy="0"/>
          </a:xfrm>
          <a:prstGeom prst="line">
            <a:avLst/>
          </a:prstGeom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9">
            <a:extLst>
              <a:ext uri="{FF2B5EF4-FFF2-40B4-BE49-F238E27FC236}">
                <a16:creationId xmlns:a16="http://schemas.microsoft.com/office/drawing/2014/main" id="{F0D2E899-96AB-F040-457B-04F4DA212C7C}"/>
              </a:ext>
            </a:extLst>
          </p:cNvPr>
          <p:cNvSpPr txBox="1"/>
          <p:nvPr/>
        </p:nvSpPr>
        <p:spPr>
          <a:xfrm>
            <a:off x="4676277" y="3192869"/>
            <a:ext cx="1730090" cy="937982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sz="1200" spc="-18" dirty="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lang="en-US" sz="1200" spc="-18" dirty="0">
                <a:solidFill>
                  <a:srgbClr val="231F20"/>
                </a:solidFill>
                <a:latin typeface="Tahoma"/>
                <a:cs typeface="Tahoma"/>
              </a:rPr>
              <a:t>12</a:t>
            </a:r>
          </a:p>
          <a:p>
            <a:pPr marL="11527">
              <a:spcBef>
                <a:spcPts val="331"/>
              </a:spcBef>
            </a:pPr>
            <a:endParaRPr sz="1000" dirty="0">
              <a:latin typeface="Tahoma"/>
              <a:cs typeface="Tahoma"/>
            </a:endParaRPr>
          </a:p>
          <a:p>
            <a:pPr marL="182977" indent="-171450">
              <a:lnSpc>
                <a:spcPts val="740"/>
              </a:lnSpc>
              <a:buFont typeface="Wingdings" panose="05000000000000000000" pitchFamily="2" charset="2"/>
              <a:buChar char="v"/>
              <a:tabLst>
                <a:tab pos="1228151" algn="l"/>
              </a:tabLst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Certified ASME U &amp; U2</a:t>
            </a:r>
          </a:p>
          <a:p>
            <a:pPr marL="182977" indent="-171450">
              <a:lnSpc>
                <a:spcPts val="740"/>
              </a:lnSpc>
              <a:buFont typeface="Wingdings" panose="05000000000000000000" pitchFamily="2" charset="2"/>
              <a:buChar char="v"/>
              <a:tabLst>
                <a:tab pos="1228151" algn="l"/>
              </a:tabLst>
            </a:pPr>
            <a:endParaRPr kumimoji="1" lang="en-US" altLang="ko-KR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1527">
              <a:lnSpc>
                <a:spcPts val="740"/>
              </a:lnSpc>
              <a:tabLst>
                <a:tab pos="1228151" algn="l"/>
              </a:tabLst>
            </a:pPr>
            <a:endParaRPr lang="en-US" sz="1000" spc="-18" dirty="0">
              <a:solidFill>
                <a:srgbClr val="231F20"/>
              </a:solidFill>
              <a:latin typeface="Tahoma"/>
              <a:cs typeface="Tahoma"/>
            </a:endParaRPr>
          </a:p>
          <a:p>
            <a:pPr marL="10950" marR="62820">
              <a:lnSpc>
                <a:spcPct val="111100"/>
              </a:lnSpc>
              <a:spcBef>
                <a:spcPts val="64"/>
              </a:spcBef>
              <a:tabLst>
                <a:tab pos="85296" algn="l"/>
              </a:tabLst>
            </a:pPr>
            <a:endParaRPr kumimoji="1" lang="ko-KR" altLang="en-US" sz="68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82400" marR="62820" indent="-171450">
              <a:lnSpc>
                <a:spcPct val="111100"/>
              </a:lnSpc>
              <a:spcBef>
                <a:spcPts val="64"/>
              </a:spcBef>
              <a:buFont typeface="Wingdings" panose="05000000000000000000" pitchFamily="2" charset="2"/>
              <a:buChar char="v"/>
              <a:tabLst>
                <a:tab pos="85296" algn="l"/>
              </a:tabLst>
            </a:pPr>
            <a:endParaRPr lang="en-US" sz="681" dirty="0">
              <a:latin typeface="Trebuchet MS"/>
              <a:cs typeface="Trebuchet MS"/>
            </a:endParaRP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0DC7F9C-8A4D-8859-441C-1D927B1C1880}"/>
              </a:ext>
            </a:extLst>
          </p:cNvPr>
          <p:cNvCxnSpPr>
            <a:cxnSpLocks/>
          </p:cNvCxnSpPr>
          <p:nvPr/>
        </p:nvCxnSpPr>
        <p:spPr>
          <a:xfrm>
            <a:off x="4676277" y="4340350"/>
            <a:ext cx="1755774" cy="0"/>
          </a:xfrm>
          <a:prstGeom prst="line">
            <a:avLst/>
          </a:prstGeom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bject 19">
            <a:extLst>
              <a:ext uri="{FF2B5EF4-FFF2-40B4-BE49-F238E27FC236}">
                <a16:creationId xmlns:a16="http://schemas.microsoft.com/office/drawing/2014/main" id="{E3F8A55F-3623-D1AC-3BF3-D88CB22B6C3F}"/>
              </a:ext>
            </a:extLst>
          </p:cNvPr>
          <p:cNvSpPr txBox="1"/>
          <p:nvPr/>
        </p:nvSpPr>
        <p:spPr>
          <a:xfrm>
            <a:off x="4676277" y="4356422"/>
            <a:ext cx="1730090" cy="1130343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sz="1200" spc="-18" dirty="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lang="en-US" sz="1200" spc="-18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lang="en-US" altLang="ko-KR" sz="1200" spc="-18" dirty="0">
                <a:solidFill>
                  <a:srgbClr val="231F20"/>
                </a:solidFill>
                <a:latin typeface="Tahoma"/>
                <a:cs typeface="Tahoma"/>
              </a:rPr>
              <a:t>9</a:t>
            </a:r>
            <a:endParaRPr lang="en-US" sz="1200" spc="-18" dirty="0">
              <a:solidFill>
                <a:srgbClr val="231F20"/>
              </a:solidFill>
              <a:latin typeface="Tahoma"/>
              <a:cs typeface="Tahoma"/>
            </a:endParaRPr>
          </a:p>
          <a:p>
            <a:pPr marL="11527">
              <a:spcBef>
                <a:spcPts val="331"/>
              </a:spcBef>
            </a:pPr>
            <a:endParaRPr sz="1000" dirty="0">
              <a:latin typeface="Tahoma"/>
              <a:cs typeface="Tahoma"/>
            </a:endParaRPr>
          </a:p>
          <a:p>
            <a:pPr marL="182977" indent="-171450">
              <a:buFont typeface="Wingdings" panose="05000000000000000000" pitchFamily="2" charset="2"/>
              <a:buChar char="v"/>
              <a:tabLst>
                <a:tab pos="1228151" algn="l"/>
              </a:tabLst>
            </a:pPr>
            <a:r>
              <a:rPr lang="en-US" altLang="ko-KR" sz="1000" spc="-18" dirty="0">
                <a:solidFill>
                  <a:srgbClr val="231F20"/>
                </a:solidFill>
                <a:latin typeface="Tahoma"/>
                <a:cs typeface="Tahoma"/>
              </a:rPr>
              <a:t>Registered</a:t>
            </a:r>
          </a:p>
          <a:p>
            <a:pPr marL="11527">
              <a:tabLst>
                <a:tab pos="1228151" algn="l"/>
              </a:tabLst>
            </a:pPr>
            <a:r>
              <a:rPr lang="en-US" sz="1000" spc="-18" dirty="0">
                <a:solidFill>
                  <a:srgbClr val="231F20"/>
                </a:solidFill>
                <a:latin typeface="Tahoma"/>
                <a:cs typeface="Tahoma"/>
              </a:rPr>
              <a:t>     </a:t>
            </a:r>
            <a:r>
              <a:rPr lang="en-US" altLang="ko-KR" sz="1000" spc="-18" dirty="0">
                <a:solidFill>
                  <a:srgbClr val="231F20"/>
                </a:solidFill>
                <a:latin typeface="Tahoma"/>
                <a:cs typeface="Tahoma"/>
              </a:rPr>
              <a:t>Freezer Manufacture</a:t>
            </a:r>
          </a:p>
          <a:p>
            <a:pPr marL="11527">
              <a:tabLst>
                <a:tab pos="1228151" algn="l"/>
              </a:tabLst>
            </a:pPr>
            <a:r>
              <a:rPr lang="en-US" sz="1000" spc="-18" dirty="0">
                <a:solidFill>
                  <a:srgbClr val="231F20"/>
                </a:solidFill>
                <a:latin typeface="Tahoma"/>
                <a:cs typeface="Tahoma"/>
              </a:rPr>
              <a:t>     </a:t>
            </a:r>
            <a:r>
              <a:rPr lang="en-US" altLang="ko-KR" sz="1000" spc="-18" dirty="0">
                <a:solidFill>
                  <a:srgbClr val="231F20"/>
                </a:solidFill>
                <a:latin typeface="Tahoma"/>
                <a:cs typeface="Tahoma"/>
              </a:rPr>
              <a:t>(Korea)</a:t>
            </a:r>
            <a:endParaRPr lang="en-US" sz="1000" spc="-18" dirty="0">
              <a:solidFill>
                <a:srgbClr val="231F20"/>
              </a:solidFill>
              <a:latin typeface="Tahoma"/>
              <a:cs typeface="Tahoma"/>
            </a:endParaRPr>
          </a:p>
          <a:p>
            <a:pPr marL="10950" marR="62820">
              <a:lnSpc>
                <a:spcPct val="111100"/>
              </a:lnSpc>
              <a:spcBef>
                <a:spcPts val="64"/>
              </a:spcBef>
              <a:tabLst>
                <a:tab pos="85296" algn="l"/>
              </a:tabLst>
            </a:pPr>
            <a:endParaRPr kumimoji="1" lang="ko-KR" altLang="en-US" sz="68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82400" marR="62820" indent="-171450">
              <a:lnSpc>
                <a:spcPct val="111100"/>
              </a:lnSpc>
              <a:spcBef>
                <a:spcPts val="64"/>
              </a:spcBef>
              <a:buFont typeface="Wingdings" panose="05000000000000000000" pitchFamily="2" charset="2"/>
              <a:buChar char="v"/>
              <a:tabLst>
                <a:tab pos="85296" algn="l"/>
              </a:tabLst>
            </a:pPr>
            <a:endParaRPr lang="en-US" sz="681" dirty="0">
              <a:latin typeface="Trebuchet MS"/>
              <a:cs typeface="Trebuchet M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B9165E2B-CAB7-1A83-FD9C-9A68B9F74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28" name="object 42">
            <a:extLst>
              <a:ext uri="{FF2B5EF4-FFF2-40B4-BE49-F238E27FC236}">
                <a16:creationId xmlns:a16="http://schemas.microsoft.com/office/drawing/2014/main" id="{375FED0C-648E-0DA0-835A-55CCA657A1BF}"/>
              </a:ext>
            </a:extLst>
          </p:cNvPr>
          <p:cNvSpPr/>
          <p:nvPr/>
        </p:nvSpPr>
        <p:spPr>
          <a:xfrm>
            <a:off x="6678751" y="4356422"/>
            <a:ext cx="1751624" cy="0"/>
          </a:xfrm>
          <a:custGeom>
            <a:avLst/>
            <a:gdLst/>
            <a:ahLst/>
            <a:cxnLst/>
            <a:rect l="l" t="t" r="r" b="b"/>
            <a:pathLst>
              <a:path w="1340485">
                <a:moveTo>
                  <a:pt x="0" y="0"/>
                </a:moveTo>
                <a:lnTo>
                  <a:pt x="1340485" y="0"/>
                </a:lnTo>
              </a:path>
            </a:pathLst>
          </a:custGeom>
          <a:ln w="12700">
            <a:solidFill>
              <a:srgbClr val="645FAA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5D84019F-16D2-C461-9492-2D383EE0F334}"/>
              </a:ext>
            </a:extLst>
          </p:cNvPr>
          <p:cNvSpPr txBox="1"/>
          <p:nvPr/>
        </p:nvSpPr>
        <p:spPr>
          <a:xfrm>
            <a:off x="6697665" y="4356422"/>
            <a:ext cx="1730090" cy="1207287"/>
          </a:xfrm>
          <a:prstGeom prst="rect">
            <a:avLst/>
          </a:prstGeom>
        </p:spPr>
        <p:txBody>
          <a:bodyPr vert="horz" wrap="square" lIns="0" tIns="42070" rIns="0" bIns="0" rtlCol="0">
            <a:spAutoFit/>
          </a:bodyPr>
          <a:lstStyle/>
          <a:p>
            <a:pPr marL="11527">
              <a:spcBef>
                <a:spcPts val="331"/>
              </a:spcBef>
            </a:pPr>
            <a:r>
              <a:rPr sz="1200" spc="-18" dirty="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lang="en-US" sz="1200" spc="-18" dirty="0">
                <a:solidFill>
                  <a:srgbClr val="231F20"/>
                </a:solidFill>
                <a:latin typeface="Tahoma"/>
                <a:cs typeface="Tahoma"/>
              </a:rPr>
              <a:t>24</a:t>
            </a:r>
          </a:p>
          <a:p>
            <a:pPr marL="11527">
              <a:spcBef>
                <a:spcPts val="331"/>
              </a:spcBef>
            </a:pPr>
            <a:endParaRPr sz="1000" dirty="0">
              <a:latin typeface="Tahoma"/>
              <a:cs typeface="Tahoma"/>
            </a:endParaRPr>
          </a:p>
          <a:p>
            <a:pPr marL="182977" indent="-171450">
              <a:spcBef>
                <a:spcPts val="154"/>
              </a:spcBef>
              <a:buFont typeface="Wingdings" panose="05000000000000000000" pitchFamily="2" charset="2"/>
              <a:buChar char="v"/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Certification</a:t>
            </a:r>
          </a:p>
          <a:p>
            <a:pPr marL="11527">
              <a:spcBef>
                <a:spcPts val="154"/>
              </a:spcBef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ISO 14001 (Environment)</a:t>
            </a:r>
          </a:p>
          <a:p>
            <a:pPr marL="11527">
              <a:spcBef>
                <a:spcPts val="154"/>
              </a:spcBef>
            </a:pPr>
            <a:r>
              <a:rPr kumimoji="1" lang="en-US" altLang="ko-KR" sz="100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ISO 45001 (Safety)</a:t>
            </a:r>
            <a:endParaRPr kumimoji="1" lang="ko-KR" altLang="en-US" sz="100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0950" marR="62820">
              <a:lnSpc>
                <a:spcPct val="111100"/>
              </a:lnSpc>
              <a:spcBef>
                <a:spcPts val="64"/>
              </a:spcBef>
              <a:tabLst>
                <a:tab pos="85296" algn="l"/>
              </a:tabLst>
            </a:pPr>
            <a:endParaRPr kumimoji="1" lang="ko-KR" altLang="en-US" sz="680" dirty="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82400" marR="62820" indent="-171450">
              <a:lnSpc>
                <a:spcPct val="111100"/>
              </a:lnSpc>
              <a:spcBef>
                <a:spcPts val="64"/>
              </a:spcBef>
              <a:buFont typeface="Wingdings" panose="05000000000000000000" pitchFamily="2" charset="2"/>
              <a:buChar char="v"/>
              <a:tabLst>
                <a:tab pos="85296" algn="l"/>
              </a:tabLst>
            </a:pPr>
            <a:endParaRPr lang="en-US" sz="68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4528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453B4BE-4418-32E9-1011-FCAA88CA2D3A}"/>
              </a:ext>
            </a:extLst>
          </p:cNvPr>
          <p:cNvSpPr/>
          <p:nvPr/>
        </p:nvSpPr>
        <p:spPr>
          <a:xfrm>
            <a:off x="0" y="753982"/>
            <a:ext cx="98548" cy="6104018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9FB9DEC-893D-1387-8BE7-B1F31A0FD6DC}"/>
              </a:ext>
            </a:extLst>
          </p:cNvPr>
          <p:cNvSpPr txBox="1"/>
          <p:nvPr/>
        </p:nvSpPr>
        <p:spPr>
          <a:xfrm>
            <a:off x="148361" y="695763"/>
            <a:ext cx="251479" cy="2326326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5590930-768E-A3E8-6B4E-751CB3A15FE0}"/>
              </a:ext>
            </a:extLst>
          </p:cNvPr>
          <p:cNvSpPr txBox="1"/>
          <p:nvPr/>
        </p:nvSpPr>
        <p:spPr>
          <a:xfrm>
            <a:off x="478670" y="6597352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altLang="ko-KR" sz="998" spc="-36" dirty="0">
                <a:solidFill>
                  <a:srgbClr val="231F20"/>
                </a:solidFill>
                <a:latin typeface="Tahoma"/>
                <a:cs typeface="Tahoma"/>
              </a:rPr>
              <a:t>02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1D06E7FF-C377-D560-8853-88B09DA67246}"/>
              </a:ext>
            </a:extLst>
          </p:cNvPr>
          <p:cNvSpPr txBox="1"/>
          <p:nvPr/>
        </p:nvSpPr>
        <p:spPr>
          <a:xfrm>
            <a:off x="1099216" y="427649"/>
            <a:ext cx="1783847" cy="446018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lang="en-US" altLang="ko-KR" sz="2800" b="1" spc="-82" dirty="0">
                <a:solidFill>
                  <a:srgbClr val="004A8F"/>
                </a:solidFill>
                <a:latin typeface="Trebuchet MS"/>
                <a:cs typeface="Trebuchet MS"/>
              </a:rPr>
              <a:t>Location</a:t>
            </a:r>
            <a:endParaRPr sz="2800" dirty="0">
              <a:solidFill>
                <a:srgbClr val="004A8F"/>
              </a:solidFill>
              <a:latin typeface="Trebuchet MS"/>
              <a:cs typeface="Trebuchet MS"/>
            </a:endParaRPr>
          </a:p>
        </p:txBody>
      </p:sp>
      <p:sp>
        <p:nvSpPr>
          <p:cNvPr id="31" name="object 34">
            <a:extLst>
              <a:ext uri="{FF2B5EF4-FFF2-40B4-BE49-F238E27FC236}">
                <a16:creationId xmlns:a16="http://schemas.microsoft.com/office/drawing/2014/main" id="{F9E222C1-59BF-A266-DB5D-92F10FCBEA74}"/>
              </a:ext>
            </a:extLst>
          </p:cNvPr>
          <p:cNvSpPr txBox="1"/>
          <p:nvPr/>
        </p:nvSpPr>
        <p:spPr>
          <a:xfrm>
            <a:off x="1099216" y="1052736"/>
            <a:ext cx="1421923" cy="19921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1200" b="1" spc="-59" dirty="0">
                <a:solidFill>
                  <a:srgbClr val="231F20"/>
                </a:solidFill>
                <a:latin typeface="Trebuchet MS"/>
                <a:cs typeface="Trebuchet MS"/>
              </a:rPr>
              <a:t>Domestic</a:t>
            </a:r>
            <a:r>
              <a:rPr sz="1200" b="1" spc="-3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b="1" spc="-68" dirty="0">
                <a:solidFill>
                  <a:srgbClr val="231F20"/>
                </a:solidFill>
                <a:latin typeface="Trebuchet MS"/>
                <a:cs typeface="Trebuchet MS"/>
              </a:rPr>
              <a:t>Factory</a:t>
            </a:r>
            <a:endParaRPr sz="1200" dirty="0">
              <a:latin typeface="Trebuchet MS"/>
              <a:cs typeface="Trebuchet MS"/>
            </a:endParaRPr>
          </a:p>
        </p:txBody>
      </p:sp>
      <p:graphicFrame>
        <p:nvGraphicFramePr>
          <p:cNvPr id="32" name="object 44">
            <a:extLst>
              <a:ext uri="{FF2B5EF4-FFF2-40B4-BE49-F238E27FC236}">
                <a16:creationId xmlns:a16="http://schemas.microsoft.com/office/drawing/2014/main" id="{CDFAE9C1-EE67-7066-3EB9-A0697BAE1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824929"/>
              </p:ext>
            </p:extLst>
          </p:nvPr>
        </p:nvGraphicFramePr>
        <p:xfrm>
          <a:off x="1133222" y="1369153"/>
          <a:ext cx="3292292" cy="18492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7260">
                  <a:extLst>
                    <a:ext uri="{9D8B030D-6E8A-4147-A177-3AD203B41FA5}">
                      <a16:colId xmlns:a16="http://schemas.microsoft.com/office/drawing/2014/main" val="1631840834"/>
                    </a:ext>
                  </a:extLst>
                </a:gridCol>
                <a:gridCol w="1295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9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000" b="1" dirty="0">
                          <a:latin typeface="Trebuchet MS"/>
                          <a:cs typeface="Trebuchet MS"/>
                        </a:rPr>
                        <a:t>Factory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922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A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"/>
                        </a:spcBef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Trebuchet MS"/>
                          <a:ea typeface="+mn-ea"/>
                          <a:cs typeface="Trebuchet MS"/>
                        </a:rPr>
                        <a:t>Location</a:t>
                      </a:r>
                      <a:endParaRPr sz="1000" b="1" kern="1200" dirty="0">
                        <a:solidFill>
                          <a:schemeClr val="tx1"/>
                        </a:solidFill>
                        <a:latin typeface="Trebuchet MS"/>
                        <a:ea typeface="+mn-ea"/>
                        <a:cs typeface="Trebuchet MS"/>
                      </a:endParaRPr>
                    </a:p>
                  </a:txBody>
                  <a:tcPr marL="0" marR="0" marT="9221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A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10"/>
                        </a:spcBef>
                      </a:pPr>
                      <a:r>
                        <a:rPr sz="1000" b="1" spc="-4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Space</a:t>
                      </a:r>
                      <a:r>
                        <a:rPr sz="1000" b="1" spc="-1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(m</a:t>
                      </a:r>
                      <a:r>
                        <a:rPr sz="1000" spc="-30" baseline="27777" dirty="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)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12679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22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Bef>
                          <a:spcPts val="80"/>
                        </a:spcBef>
                      </a:pPr>
                      <a:r>
                        <a:rPr lang="en-US" sz="1000" dirty="0">
                          <a:latin typeface="Trebuchet MS"/>
                        </a:rPr>
                        <a:t>Factory No.1</a:t>
                      </a:r>
                      <a:endParaRPr sz="1000" dirty="0">
                        <a:latin typeface="Trebuchet MS"/>
                      </a:endParaRPr>
                    </a:p>
                  </a:txBody>
                  <a:tcPr marL="0" marR="0" marT="9221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000" dirty="0">
                          <a:latin typeface="Trebuchet MS"/>
                        </a:rPr>
                        <a:t>Busan</a:t>
                      </a:r>
                    </a:p>
                  </a:txBody>
                  <a:tcPr marL="0" marR="0" marT="92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0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/>
                        </a:rPr>
                        <a:t>10,000</a:t>
                      </a:r>
                      <a:r>
                        <a:rPr kumimoji="0" lang="ko-KR" altLang="en-US" sz="10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/>
                        </a:rPr>
                        <a:t>㎡</a:t>
                      </a:r>
                      <a:r>
                        <a:rPr kumimoji="0" lang="en-US" altLang="ko-KR" sz="10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/>
                        </a:rPr>
                        <a:t>  </a:t>
                      </a:r>
                      <a:endParaRPr kumimoji="0" lang="en-US" altLang="ko-KR" sz="1000" b="0" i="0" u="none" strike="noStrike" cap="none" normalizeH="0" baseline="0" dirty="0">
                        <a:solidFill>
                          <a:srgbClr val="000000"/>
                        </a:solidFill>
                        <a:latin typeface="+mn-lt"/>
                        <a:ea typeface="맑은 고딕"/>
                      </a:endParaRPr>
                    </a:p>
                  </a:txBody>
                  <a:tcPr marL="0" marR="0" marT="92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8760840"/>
                  </a:ext>
                </a:extLst>
              </a:tr>
              <a:tr h="45162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25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Trebuchet MS"/>
                        </a:rPr>
                        <a:t>Factory No.2</a:t>
                      </a:r>
                    </a:p>
                  </a:txBody>
                  <a:tcPr marL="0" marR="0" marT="9221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000" dirty="0">
                          <a:latin typeface="Trebuchet MS"/>
                        </a:rPr>
                        <a:t>Busan</a:t>
                      </a:r>
                    </a:p>
                  </a:txBody>
                  <a:tcPr marL="0" marR="0" marT="92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000" dirty="0">
                          <a:latin typeface="Trebuchet MS"/>
                        </a:rPr>
                        <a:t>3,300</a:t>
                      </a:r>
                      <a:r>
                        <a:rPr kumimoji="0" lang="ko-KR" altLang="en-US" sz="10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/>
                        </a:rPr>
                        <a:t>㎡</a:t>
                      </a:r>
                      <a:endParaRPr sz="1000" dirty="0">
                        <a:latin typeface="Trebuchet MS"/>
                      </a:endParaRPr>
                    </a:p>
                  </a:txBody>
                  <a:tcPr marL="0" marR="0" marT="92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9378011"/>
                  </a:ext>
                </a:extLst>
              </a:tr>
              <a:tr h="45289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25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Trebuchet MS"/>
                        </a:rPr>
                        <a:t>Factory No.3</a:t>
                      </a:r>
                    </a:p>
                  </a:txBody>
                  <a:tcPr marL="0" marR="0" marT="9221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000" dirty="0">
                          <a:latin typeface="Trebuchet MS"/>
                        </a:rPr>
                        <a:t>Changwon</a:t>
                      </a:r>
                    </a:p>
                  </a:txBody>
                  <a:tcPr marL="0" marR="0" marT="92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000" dirty="0">
                          <a:latin typeface="Trebuchet MS"/>
                        </a:rPr>
                        <a:t>2,000</a:t>
                      </a:r>
                      <a:r>
                        <a:rPr kumimoji="0" lang="ko-KR" altLang="en-US" sz="10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/>
                        </a:rPr>
                        <a:t>㎡</a:t>
                      </a:r>
                      <a:endParaRPr sz="1000" dirty="0">
                        <a:latin typeface="Trebuchet MS"/>
                      </a:endParaRPr>
                    </a:p>
                  </a:txBody>
                  <a:tcPr marL="0" marR="0" marT="92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5323790"/>
                  </a:ext>
                </a:extLst>
              </a:tr>
              <a:tr h="216024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Grand-</a:t>
                      </a:r>
                      <a:r>
                        <a:rPr lang="en-US" altLang="ko-KR" sz="1000" b="1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total</a:t>
                      </a:r>
                      <a:endParaRPr lang="en-US" altLang="ko-KR"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000" b="1" spc="-10" dirty="0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15,300</a:t>
                      </a:r>
                      <a:r>
                        <a:rPr lang="en-US" sz="900" b="0" spc="-10" dirty="0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(4700</a:t>
                      </a:r>
                      <a:r>
                        <a:rPr lang="ko-KR" altLang="en-US" sz="900" b="0" spc="-10" dirty="0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평</a:t>
                      </a:r>
                      <a:r>
                        <a:rPr lang="en-US" sz="900" b="0" spc="-10" dirty="0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sz="900" b="0" dirty="0">
                        <a:latin typeface="Trebuchet MS"/>
                        <a:cs typeface="Trebuchet MS"/>
                      </a:endParaRPr>
                    </a:p>
                  </a:txBody>
                  <a:tcPr marL="0" marR="0" marT="92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" name="object 29">
            <a:extLst>
              <a:ext uri="{FF2B5EF4-FFF2-40B4-BE49-F238E27FC236}">
                <a16:creationId xmlns:a16="http://schemas.microsoft.com/office/drawing/2014/main" id="{0CBE8A84-F8C7-F7DC-D21E-FBBC7DCD8263}"/>
              </a:ext>
            </a:extLst>
          </p:cNvPr>
          <p:cNvSpPr/>
          <p:nvPr/>
        </p:nvSpPr>
        <p:spPr>
          <a:xfrm>
            <a:off x="8133094" y="1440307"/>
            <a:ext cx="46303" cy="43866"/>
          </a:xfrm>
          <a:custGeom>
            <a:avLst/>
            <a:gdLst/>
            <a:ahLst/>
            <a:cxnLst/>
            <a:rect l="l" t="t" r="r" b="b"/>
            <a:pathLst>
              <a:path w="36195" h="34290">
                <a:moveTo>
                  <a:pt x="30186" y="25488"/>
                </a:moveTo>
                <a:lnTo>
                  <a:pt x="6553" y="25488"/>
                </a:lnTo>
                <a:lnTo>
                  <a:pt x="15316" y="34226"/>
                </a:lnTo>
                <a:lnTo>
                  <a:pt x="17500" y="31394"/>
                </a:lnTo>
                <a:lnTo>
                  <a:pt x="23765" y="31394"/>
                </a:lnTo>
                <a:lnTo>
                  <a:pt x="25019" y="29222"/>
                </a:lnTo>
                <a:lnTo>
                  <a:pt x="30186" y="25488"/>
                </a:lnTo>
                <a:close/>
              </a:path>
              <a:path w="36195" h="34290">
                <a:moveTo>
                  <a:pt x="23765" y="31394"/>
                </a:moveTo>
                <a:lnTo>
                  <a:pt x="17500" y="31394"/>
                </a:lnTo>
                <a:lnTo>
                  <a:pt x="22504" y="33578"/>
                </a:lnTo>
                <a:lnTo>
                  <a:pt x="23765" y="31394"/>
                </a:lnTo>
                <a:close/>
              </a:path>
              <a:path w="36195" h="34290">
                <a:moveTo>
                  <a:pt x="33268" y="18034"/>
                </a:moveTo>
                <a:lnTo>
                  <a:pt x="3416" y="18034"/>
                </a:lnTo>
                <a:lnTo>
                  <a:pt x="4051" y="26123"/>
                </a:lnTo>
                <a:lnTo>
                  <a:pt x="6553" y="25488"/>
                </a:lnTo>
                <a:lnTo>
                  <a:pt x="30186" y="25488"/>
                </a:lnTo>
                <a:lnTo>
                  <a:pt x="31889" y="24269"/>
                </a:lnTo>
                <a:lnTo>
                  <a:pt x="35661" y="21463"/>
                </a:lnTo>
                <a:lnTo>
                  <a:pt x="33451" y="19900"/>
                </a:lnTo>
                <a:lnTo>
                  <a:pt x="33268" y="18034"/>
                </a:lnTo>
                <a:close/>
              </a:path>
              <a:path w="36195" h="34290">
                <a:moveTo>
                  <a:pt x="30645" y="0"/>
                </a:moveTo>
                <a:lnTo>
                  <a:pt x="29083" y="1841"/>
                </a:lnTo>
                <a:lnTo>
                  <a:pt x="20345" y="1841"/>
                </a:lnTo>
                <a:lnTo>
                  <a:pt x="18440" y="3416"/>
                </a:lnTo>
                <a:lnTo>
                  <a:pt x="16586" y="4025"/>
                </a:lnTo>
                <a:lnTo>
                  <a:pt x="13728" y="5600"/>
                </a:lnTo>
                <a:lnTo>
                  <a:pt x="8737" y="6832"/>
                </a:lnTo>
                <a:lnTo>
                  <a:pt x="4991" y="8394"/>
                </a:lnTo>
                <a:lnTo>
                  <a:pt x="609" y="9956"/>
                </a:lnTo>
                <a:lnTo>
                  <a:pt x="1244" y="14300"/>
                </a:lnTo>
                <a:lnTo>
                  <a:pt x="0" y="19278"/>
                </a:lnTo>
                <a:lnTo>
                  <a:pt x="3416" y="18034"/>
                </a:lnTo>
                <a:lnTo>
                  <a:pt x="33268" y="18034"/>
                </a:lnTo>
                <a:lnTo>
                  <a:pt x="32829" y="13677"/>
                </a:lnTo>
                <a:lnTo>
                  <a:pt x="32207" y="8394"/>
                </a:lnTo>
                <a:lnTo>
                  <a:pt x="33147" y="5283"/>
                </a:lnTo>
                <a:lnTo>
                  <a:pt x="35013" y="4025"/>
                </a:lnTo>
                <a:lnTo>
                  <a:pt x="30645" y="2489"/>
                </a:lnTo>
                <a:lnTo>
                  <a:pt x="30645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578F92C2-4198-4884-B19C-78A00D545091}"/>
              </a:ext>
            </a:extLst>
          </p:cNvPr>
          <p:cNvSpPr/>
          <p:nvPr/>
        </p:nvSpPr>
        <p:spPr>
          <a:xfrm>
            <a:off x="8126913" y="1435004"/>
            <a:ext cx="46303" cy="43866"/>
          </a:xfrm>
          <a:custGeom>
            <a:avLst/>
            <a:gdLst/>
            <a:ahLst/>
            <a:cxnLst/>
            <a:rect l="l" t="t" r="r" b="b"/>
            <a:pathLst>
              <a:path w="36195" h="34290">
                <a:moveTo>
                  <a:pt x="30204" y="25488"/>
                </a:moveTo>
                <a:lnTo>
                  <a:pt x="6565" y="25488"/>
                </a:lnTo>
                <a:lnTo>
                  <a:pt x="15316" y="34226"/>
                </a:lnTo>
                <a:lnTo>
                  <a:pt x="17500" y="31407"/>
                </a:lnTo>
                <a:lnTo>
                  <a:pt x="23769" y="31407"/>
                </a:lnTo>
                <a:lnTo>
                  <a:pt x="25019" y="29248"/>
                </a:lnTo>
                <a:lnTo>
                  <a:pt x="28448" y="26746"/>
                </a:lnTo>
                <a:lnTo>
                  <a:pt x="30204" y="25488"/>
                </a:lnTo>
                <a:close/>
              </a:path>
              <a:path w="36195" h="34290">
                <a:moveTo>
                  <a:pt x="23769" y="31407"/>
                </a:moveTo>
                <a:lnTo>
                  <a:pt x="17500" y="31407"/>
                </a:lnTo>
                <a:lnTo>
                  <a:pt x="22504" y="33591"/>
                </a:lnTo>
                <a:lnTo>
                  <a:pt x="23769" y="31407"/>
                </a:lnTo>
                <a:close/>
              </a:path>
              <a:path w="36195" h="34290">
                <a:moveTo>
                  <a:pt x="33274" y="18046"/>
                </a:moveTo>
                <a:lnTo>
                  <a:pt x="3416" y="18046"/>
                </a:lnTo>
                <a:lnTo>
                  <a:pt x="3759" y="22098"/>
                </a:lnTo>
                <a:lnTo>
                  <a:pt x="4051" y="26136"/>
                </a:lnTo>
                <a:lnTo>
                  <a:pt x="6565" y="25488"/>
                </a:lnTo>
                <a:lnTo>
                  <a:pt x="30204" y="25488"/>
                </a:lnTo>
                <a:lnTo>
                  <a:pt x="31889" y="24282"/>
                </a:lnTo>
                <a:lnTo>
                  <a:pt x="35648" y="21475"/>
                </a:lnTo>
                <a:lnTo>
                  <a:pt x="33464" y="19913"/>
                </a:lnTo>
                <a:lnTo>
                  <a:pt x="33274" y="18046"/>
                </a:lnTo>
                <a:close/>
              </a:path>
              <a:path w="36195" h="34290">
                <a:moveTo>
                  <a:pt x="30632" y="0"/>
                </a:moveTo>
                <a:lnTo>
                  <a:pt x="29095" y="1854"/>
                </a:lnTo>
                <a:lnTo>
                  <a:pt x="20345" y="1854"/>
                </a:lnTo>
                <a:lnTo>
                  <a:pt x="18440" y="3429"/>
                </a:lnTo>
                <a:lnTo>
                  <a:pt x="16586" y="4051"/>
                </a:lnTo>
                <a:lnTo>
                  <a:pt x="13741" y="5600"/>
                </a:lnTo>
                <a:lnTo>
                  <a:pt x="8737" y="6845"/>
                </a:lnTo>
                <a:lnTo>
                  <a:pt x="4991" y="8407"/>
                </a:lnTo>
                <a:lnTo>
                  <a:pt x="609" y="9969"/>
                </a:lnTo>
                <a:lnTo>
                  <a:pt x="1257" y="14312"/>
                </a:lnTo>
                <a:lnTo>
                  <a:pt x="609" y="16802"/>
                </a:lnTo>
                <a:lnTo>
                  <a:pt x="0" y="19291"/>
                </a:lnTo>
                <a:lnTo>
                  <a:pt x="3416" y="18046"/>
                </a:lnTo>
                <a:lnTo>
                  <a:pt x="33274" y="18046"/>
                </a:lnTo>
                <a:lnTo>
                  <a:pt x="32816" y="13690"/>
                </a:lnTo>
                <a:lnTo>
                  <a:pt x="32207" y="8407"/>
                </a:lnTo>
                <a:lnTo>
                  <a:pt x="33147" y="5295"/>
                </a:lnTo>
                <a:lnTo>
                  <a:pt x="35001" y="4051"/>
                </a:lnTo>
                <a:lnTo>
                  <a:pt x="30632" y="2489"/>
                </a:lnTo>
                <a:lnTo>
                  <a:pt x="30632" y="0"/>
                </a:lnTo>
                <a:close/>
              </a:path>
            </a:pathLst>
          </a:custGeom>
          <a:solidFill>
            <a:srgbClr val="81BBB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964928B6-6169-D94B-46E2-A31274A07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4787" y1="61458" x2="74787" y2="61458"/>
                      </a14:backgroundRemoval>
                    </a14:imgEffect>
                  </a14:imgLayer>
                </a14:imgProps>
              </a:ext>
            </a:extLst>
          </a:blip>
          <a:srcRect l="15389" t="51433" r="-13872" b="7974"/>
          <a:stretch/>
        </p:blipFill>
        <p:spPr>
          <a:xfrm>
            <a:off x="4572000" y="986549"/>
            <a:ext cx="5040560" cy="2548348"/>
          </a:xfrm>
          <a:prstGeom prst="rect">
            <a:avLst/>
          </a:prstGeom>
        </p:spPr>
      </p:pic>
      <p:sp>
        <p:nvSpPr>
          <p:cNvPr id="34" name="object 33">
            <a:extLst>
              <a:ext uri="{FF2B5EF4-FFF2-40B4-BE49-F238E27FC236}">
                <a16:creationId xmlns:a16="http://schemas.microsoft.com/office/drawing/2014/main" id="{F46D18EE-5207-2295-EA29-75187249A52E}"/>
              </a:ext>
            </a:extLst>
          </p:cNvPr>
          <p:cNvSpPr txBox="1"/>
          <p:nvPr/>
        </p:nvSpPr>
        <p:spPr>
          <a:xfrm>
            <a:off x="7157741" y="2709848"/>
            <a:ext cx="1728663" cy="380173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lstStyle/>
          <a:p>
            <a:pPr marL="14408">
              <a:spcBef>
                <a:spcPts val="545"/>
              </a:spcBef>
            </a:pPr>
            <a:r>
              <a:rPr lang="en-US" sz="800" b="1" spc="-18" dirty="0">
                <a:solidFill>
                  <a:srgbClr val="231F20"/>
                </a:solidFill>
                <a:latin typeface="Trebuchet MS"/>
                <a:cs typeface="Trebuchet MS"/>
              </a:rPr>
              <a:t>(No.1 Factory) </a:t>
            </a:r>
          </a:p>
          <a:p>
            <a:pPr marL="14408">
              <a:spcBef>
                <a:spcPts val="545"/>
              </a:spcBef>
            </a:pPr>
            <a:r>
              <a:rPr lang="en-US" sz="800" b="1" spc="-18" dirty="0">
                <a:solidFill>
                  <a:srgbClr val="231F20"/>
                </a:solidFill>
                <a:latin typeface="Trebuchet MS"/>
                <a:cs typeface="Trebuchet MS"/>
              </a:rPr>
              <a:t>(No.2 Factory)</a:t>
            </a:r>
            <a:endParaRPr sz="800" dirty="0">
              <a:latin typeface="Trebuchet MS"/>
              <a:cs typeface="Trebuchet MS"/>
            </a:endParaRPr>
          </a:p>
        </p:txBody>
      </p:sp>
      <p:sp>
        <p:nvSpPr>
          <p:cNvPr id="35" name="순서도: 연결자 34">
            <a:extLst>
              <a:ext uri="{FF2B5EF4-FFF2-40B4-BE49-F238E27FC236}">
                <a16:creationId xmlns:a16="http://schemas.microsoft.com/office/drawing/2014/main" id="{E4C018C4-A07C-933F-F3D6-B869CB48E031}"/>
              </a:ext>
            </a:extLst>
          </p:cNvPr>
          <p:cNvSpPr/>
          <p:nvPr/>
        </p:nvSpPr>
        <p:spPr>
          <a:xfrm>
            <a:off x="6593333" y="2794458"/>
            <a:ext cx="107869" cy="103564"/>
          </a:xfrm>
          <a:prstGeom prst="flowChartConnector">
            <a:avLst/>
          </a:prstGeom>
          <a:solidFill>
            <a:srgbClr val="C53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순서도: 연결자 35">
            <a:extLst>
              <a:ext uri="{FF2B5EF4-FFF2-40B4-BE49-F238E27FC236}">
                <a16:creationId xmlns:a16="http://schemas.microsoft.com/office/drawing/2014/main" id="{39E36EDD-8B3A-9561-778B-CA49773B7C01}"/>
              </a:ext>
            </a:extLst>
          </p:cNvPr>
          <p:cNvSpPr/>
          <p:nvPr/>
        </p:nvSpPr>
        <p:spPr>
          <a:xfrm>
            <a:off x="6885118" y="2620882"/>
            <a:ext cx="207161" cy="198175"/>
          </a:xfrm>
          <a:prstGeom prst="flowChartConnector">
            <a:avLst/>
          </a:prstGeom>
          <a:solidFill>
            <a:srgbClr val="C53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D08C40C8-5AD1-CA55-65D4-3866FB06244B}"/>
              </a:ext>
            </a:extLst>
          </p:cNvPr>
          <p:cNvCxnSpPr>
            <a:cxnSpLocks/>
            <a:stCxn id="36" idx="7"/>
          </p:cNvCxnSpPr>
          <p:nvPr/>
        </p:nvCxnSpPr>
        <p:spPr>
          <a:xfrm flipH="1">
            <a:off x="6667192" y="2649904"/>
            <a:ext cx="394749" cy="186190"/>
          </a:xfrm>
          <a:prstGeom prst="straightConnector1">
            <a:avLst/>
          </a:prstGeom>
          <a:ln w="9525">
            <a:solidFill>
              <a:srgbClr val="C5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BB282F1-3BD4-B950-8EE9-DC4A4AA935BB}"/>
              </a:ext>
            </a:extLst>
          </p:cNvPr>
          <p:cNvSpPr txBox="1"/>
          <p:nvPr/>
        </p:nvSpPr>
        <p:spPr>
          <a:xfrm>
            <a:off x="6393393" y="2547641"/>
            <a:ext cx="836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Trebuchet MS" panose="020B0603020202020204" pitchFamily="34" charset="0"/>
              </a:rPr>
              <a:t>30km</a:t>
            </a:r>
            <a:endParaRPr lang="ko-KR" altLang="en-US" sz="1000" dirty="0">
              <a:latin typeface="Trebuchet MS" panose="020B0603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E8A0A0-68E7-ADA4-3DDE-26983410E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16" name="object 33">
            <a:extLst>
              <a:ext uri="{FF2B5EF4-FFF2-40B4-BE49-F238E27FC236}">
                <a16:creationId xmlns:a16="http://schemas.microsoft.com/office/drawing/2014/main" id="{0E450B6C-C255-9273-8EF3-260C6D073FA0}"/>
              </a:ext>
            </a:extLst>
          </p:cNvPr>
          <p:cNvSpPr txBox="1"/>
          <p:nvPr/>
        </p:nvSpPr>
        <p:spPr>
          <a:xfrm>
            <a:off x="5803741" y="2623164"/>
            <a:ext cx="905533" cy="239108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lstStyle/>
          <a:p>
            <a:pPr marL="14408">
              <a:spcBef>
                <a:spcPts val="545"/>
              </a:spcBef>
            </a:pPr>
            <a:r>
              <a:rPr lang="en-US" sz="1100" b="1" spc="-18" dirty="0">
                <a:solidFill>
                  <a:srgbClr val="00B050"/>
                </a:solidFill>
                <a:latin typeface="Trebuchet MS"/>
                <a:cs typeface="Trebuchet MS"/>
              </a:rPr>
              <a:t>Changwon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BD5E4E1F-EDB7-A57F-146C-E36E2104B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55" r="4005"/>
          <a:stretch/>
        </p:blipFill>
        <p:spPr>
          <a:xfrm>
            <a:off x="1861701" y="3713867"/>
            <a:ext cx="5308198" cy="2734607"/>
          </a:xfrm>
          <a:prstGeom prst="rect">
            <a:avLst/>
          </a:prstGeom>
        </p:spPr>
      </p:pic>
      <p:pic>
        <p:nvPicPr>
          <p:cNvPr id="44" name="object 28">
            <a:extLst>
              <a:ext uri="{FF2B5EF4-FFF2-40B4-BE49-F238E27FC236}">
                <a16:creationId xmlns:a16="http://schemas.microsoft.com/office/drawing/2014/main" id="{B6162F4F-76D6-C3A5-F1BB-9473A290CCE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38086" y="2261220"/>
            <a:ext cx="401809" cy="209953"/>
          </a:xfrm>
          <a:prstGeom prst="rect">
            <a:avLst/>
          </a:prstGeom>
        </p:spPr>
      </p:pic>
      <p:sp>
        <p:nvSpPr>
          <p:cNvPr id="45" name="순서도: 연결자 44">
            <a:extLst>
              <a:ext uri="{FF2B5EF4-FFF2-40B4-BE49-F238E27FC236}">
                <a16:creationId xmlns:a16="http://schemas.microsoft.com/office/drawing/2014/main" id="{4DA5D272-F204-10FB-E3FA-45B48DF44751}"/>
              </a:ext>
            </a:extLst>
          </p:cNvPr>
          <p:cNvSpPr/>
          <p:nvPr/>
        </p:nvSpPr>
        <p:spPr>
          <a:xfrm>
            <a:off x="5803741" y="1500321"/>
            <a:ext cx="107869" cy="103564"/>
          </a:xfrm>
          <a:prstGeom prst="flowChartConnector">
            <a:avLst/>
          </a:prstGeom>
          <a:solidFill>
            <a:srgbClr val="C53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18695F-B4F1-25C0-9215-84C4F940031C}"/>
              </a:ext>
            </a:extLst>
          </p:cNvPr>
          <p:cNvSpPr txBox="1"/>
          <p:nvPr/>
        </p:nvSpPr>
        <p:spPr>
          <a:xfrm>
            <a:off x="6409204" y="1850329"/>
            <a:ext cx="836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Trebuchet MS" panose="020B0603020202020204" pitchFamily="34" charset="0"/>
              </a:rPr>
              <a:t>400km</a:t>
            </a:r>
          </a:p>
          <a:p>
            <a:r>
              <a:rPr lang="en-US" altLang="ko-KR" sz="1000" dirty="0">
                <a:latin typeface="Trebuchet MS" panose="020B0603020202020204" pitchFamily="34" charset="0"/>
              </a:rPr>
              <a:t>(645 Miles)</a:t>
            </a:r>
            <a:endParaRPr lang="ko-KR" altLang="en-US" sz="1000" dirty="0">
              <a:latin typeface="Trebuchet MS" panose="020B0603020202020204" pitchFamily="34" charset="0"/>
            </a:endParaRPr>
          </a:p>
        </p:txBody>
      </p: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BA1DB732-EBC3-8456-FDFD-269EBD634383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5857731" y="1553127"/>
            <a:ext cx="1057725" cy="1096777"/>
          </a:xfrm>
          <a:prstGeom prst="straightConnector1">
            <a:avLst/>
          </a:prstGeom>
          <a:ln w="9525">
            <a:solidFill>
              <a:srgbClr val="C5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bject 33">
            <a:extLst>
              <a:ext uri="{FF2B5EF4-FFF2-40B4-BE49-F238E27FC236}">
                <a16:creationId xmlns:a16="http://schemas.microsoft.com/office/drawing/2014/main" id="{7B60AD7C-3012-7570-D988-302B09A85C3E}"/>
              </a:ext>
            </a:extLst>
          </p:cNvPr>
          <p:cNvSpPr txBox="1"/>
          <p:nvPr/>
        </p:nvSpPr>
        <p:spPr>
          <a:xfrm>
            <a:off x="5858420" y="1234790"/>
            <a:ext cx="1728663" cy="239108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lstStyle/>
          <a:p>
            <a:pPr marL="14408">
              <a:spcBef>
                <a:spcPts val="545"/>
              </a:spcBef>
            </a:pPr>
            <a:r>
              <a:rPr lang="en-US" sz="1100" b="1" spc="-18" dirty="0">
                <a:solidFill>
                  <a:srgbClr val="00B050"/>
                </a:solidFill>
                <a:latin typeface="Trebuchet MS"/>
                <a:cs typeface="Trebuchet MS"/>
              </a:rPr>
              <a:t>Seoul</a:t>
            </a:r>
            <a:endParaRPr sz="1100" dirty="0">
              <a:solidFill>
                <a:srgbClr val="00B050"/>
              </a:solidFill>
              <a:latin typeface="Trebuchet MS"/>
              <a:cs typeface="Trebuchet MS"/>
            </a:endParaRPr>
          </a:p>
        </p:txBody>
      </p:sp>
      <p:sp>
        <p:nvSpPr>
          <p:cNvPr id="10" name="object 33">
            <a:extLst>
              <a:ext uri="{FF2B5EF4-FFF2-40B4-BE49-F238E27FC236}">
                <a16:creationId xmlns:a16="http://schemas.microsoft.com/office/drawing/2014/main" id="{D0684992-ECBD-B17E-4C38-E24E78AABEEA}"/>
              </a:ext>
            </a:extLst>
          </p:cNvPr>
          <p:cNvSpPr txBox="1"/>
          <p:nvPr/>
        </p:nvSpPr>
        <p:spPr>
          <a:xfrm>
            <a:off x="5826707" y="2792323"/>
            <a:ext cx="905533" cy="192942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lstStyle/>
          <a:p>
            <a:pPr marL="14408">
              <a:spcBef>
                <a:spcPts val="545"/>
              </a:spcBef>
            </a:pPr>
            <a:r>
              <a:rPr lang="en-US" sz="800" b="1" spc="-18" dirty="0">
                <a:solidFill>
                  <a:srgbClr val="231F20"/>
                </a:solidFill>
                <a:latin typeface="Trebuchet MS"/>
                <a:cs typeface="Trebuchet MS"/>
              </a:rPr>
              <a:t>(No.3 Factory)</a:t>
            </a:r>
            <a:endParaRPr sz="800" dirty="0">
              <a:latin typeface="Trebuchet MS"/>
              <a:cs typeface="Trebuchet MS"/>
            </a:endParaRPr>
          </a:p>
        </p:txBody>
      </p:sp>
      <p:sp>
        <p:nvSpPr>
          <p:cNvPr id="11" name="object 33">
            <a:extLst>
              <a:ext uri="{FF2B5EF4-FFF2-40B4-BE49-F238E27FC236}">
                <a16:creationId xmlns:a16="http://schemas.microsoft.com/office/drawing/2014/main" id="{17709113-65F2-CC63-5A6D-3A736C13F323}"/>
              </a:ext>
            </a:extLst>
          </p:cNvPr>
          <p:cNvSpPr txBox="1"/>
          <p:nvPr/>
        </p:nvSpPr>
        <p:spPr>
          <a:xfrm>
            <a:off x="7188079" y="2530878"/>
            <a:ext cx="1728663" cy="239108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lstStyle/>
          <a:p>
            <a:pPr marL="14408">
              <a:spcBef>
                <a:spcPts val="545"/>
              </a:spcBef>
            </a:pPr>
            <a:r>
              <a:rPr lang="en-US" sz="1100" b="1" spc="-18" dirty="0">
                <a:solidFill>
                  <a:srgbClr val="00B050"/>
                </a:solidFill>
                <a:latin typeface="Trebuchet MS"/>
                <a:cs typeface="Trebuchet MS"/>
              </a:rPr>
              <a:t>Busan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8665335-2D69-7601-825B-0862D2AD8800}"/>
              </a:ext>
            </a:extLst>
          </p:cNvPr>
          <p:cNvSpPr/>
          <p:nvPr/>
        </p:nvSpPr>
        <p:spPr>
          <a:xfrm>
            <a:off x="6425015" y="4058076"/>
            <a:ext cx="821055" cy="2042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DAERIM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9E928EE-2D2B-B133-F0B8-9912B5AFDD8D}"/>
              </a:ext>
            </a:extLst>
          </p:cNvPr>
          <p:cNvSpPr/>
          <p:nvPr/>
        </p:nvSpPr>
        <p:spPr>
          <a:xfrm>
            <a:off x="2408928" y="6097898"/>
            <a:ext cx="1411487" cy="2160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Busan New Port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96AE196-7584-DF1C-FDCC-08C72D2541E3}"/>
              </a:ext>
            </a:extLst>
          </p:cNvPr>
          <p:cNvSpPr/>
          <p:nvPr/>
        </p:nvSpPr>
        <p:spPr>
          <a:xfrm>
            <a:off x="3747403" y="6024886"/>
            <a:ext cx="146023" cy="1460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27C0ACB3-4C47-F28F-CFD7-CE5A967AA25F}"/>
              </a:ext>
            </a:extLst>
          </p:cNvPr>
          <p:cNvSpPr/>
          <p:nvPr/>
        </p:nvSpPr>
        <p:spPr>
          <a:xfrm>
            <a:off x="6336192" y="4087197"/>
            <a:ext cx="146023" cy="1460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D0684992-ECBD-B17E-4C38-E24E78AABEEA}"/>
              </a:ext>
            </a:extLst>
          </p:cNvPr>
          <p:cNvSpPr txBox="1"/>
          <p:nvPr/>
        </p:nvSpPr>
        <p:spPr>
          <a:xfrm>
            <a:off x="7246070" y="4272594"/>
            <a:ext cx="1605805" cy="223720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lstStyle/>
          <a:p>
            <a:pPr marL="14408">
              <a:spcBef>
                <a:spcPts val="545"/>
              </a:spcBef>
            </a:pPr>
            <a:r>
              <a:rPr lang="en-US" sz="1000" b="1" spc="-18" dirty="0">
                <a:solidFill>
                  <a:srgbClr val="231F20"/>
                </a:solidFill>
                <a:latin typeface="Trebuchet MS"/>
                <a:cs typeface="Trebuchet MS"/>
              </a:rPr>
              <a:t>6Km from Busan New Port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3472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453B4BE-4418-32E9-1011-FCAA88CA2D3A}"/>
              </a:ext>
            </a:extLst>
          </p:cNvPr>
          <p:cNvSpPr/>
          <p:nvPr/>
        </p:nvSpPr>
        <p:spPr>
          <a:xfrm>
            <a:off x="0" y="753982"/>
            <a:ext cx="98548" cy="6104018"/>
          </a:xfrm>
          <a:custGeom>
            <a:avLst/>
            <a:gdLst/>
            <a:ahLst/>
            <a:cxnLst/>
            <a:rect l="l" t="t" r="r" b="b"/>
            <a:pathLst>
              <a:path w="108585" h="9540240">
                <a:moveTo>
                  <a:pt x="0" y="9539998"/>
                </a:moveTo>
                <a:lnTo>
                  <a:pt x="0" y="0"/>
                </a:lnTo>
                <a:lnTo>
                  <a:pt x="108000" y="0"/>
                </a:lnTo>
                <a:lnTo>
                  <a:pt x="108000" y="9539998"/>
                </a:lnTo>
                <a:lnTo>
                  <a:pt x="0" y="9539998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9FB9DEC-893D-1387-8BE7-B1F31A0FD6DC}"/>
              </a:ext>
            </a:extLst>
          </p:cNvPr>
          <p:cNvSpPr txBox="1"/>
          <p:nvPr/>
        </p:nvSpPr>
        <p:spPr>
          <a:xfrm>
            <a:off x="148361" y="695763"/>
            <a:ext cx="251479" cy="2326326"/>
          </a:xfrm>
          <a:prstGeom prst="rect">
            <a:avLst/>
          </a:prstGeom>
        </p:spPr>
        <p:txBody>
          <a:bodyPr vert="vert270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5590930-768E-A3E8-6B4E-751CB3A15FE0}"/>
              </a:ext>
            </a:extLst>
          </p:cNvPr>
          <p:cNvSpPr txBox="1"/>
          <p:nvPr/>
        </p:nvSpPr>
        <p:spPr>
          <a:xfrm>
            <a:off x="478670" y="6597352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altLang="ko-KR" sz="998" spc="-36" dirty="0">
                <a:solidFill>
                  <a:srgbClr val="231F20"/>
                </a:solidFill>
                <a:latin typeface="Tahoma"/>
                <a:cs typeface="Tahoma"/>
              </a:rPr>
              <a:t>03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1D06E7FF-C377-D560-8853-88B09DA67246}"/>
              </a:ext>
            </a:extLst>
          </p:cNvPr>
          <p:cNvSpPr txBox="1"/>
          <p:nvPr/>
        </p:nvSpPr>
        <p:spPr>
          <a:xfrm>
            <a:off x="2995044" y="561751"/>
            <a:ext cx="3144547" cy="446018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 algn="ctr">
              <a:spcBef>
                <a:spcPts val="118"/>
              </a:spcBef>
            </a:pPr>
            <a:r>
              <a:rPr lang="en-US" sz="2800" b="1" spc="-82" dirty="0">
                <a:solidFill>
                  <a:schemeClr val="accent5">
                    <a:lumMod val="50000"/>
                  </a:schemeClr>
                </a:solidFill>
                <a:latin typeface="Trebuchet MS"/>
                <a:cs typeface="Trebuchet MS"/>
              </a:rPr>
              <a:t>Organization Chart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E8A0A0-68E7-ADA4-3DDE-26983410E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B4E9A2-AC99-54D5-A054-5291BA4ED038}"/>
              </a:ext>
            </a:extLst>
          </p:cNvPr>
          <p:cNvSpPr txBox="1">
            <a:spLocks noChangeArrowheads="1"/>
          </p:cNvSpPr>
          <p:nvPr/>
        </p:nvSpPr>
        <p:spPr>
          <a:xfrm>
            <a:off x="2639154" y="1552064"/>
            <a:ext cx="1428750" cy="338137"/>
          </a:xfrm>
          <a:prstGeom prst="rect">
            <a:avLst/>
          </a:prstGeom>
          <a:noFill/>
          <a:ln w="12700">
            <a:solidFill>
              <a:srgbClr val="00B0F0"/>
            </a:solidFill>
            <a:miter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600">
                <a:latin typeface="맑은 고딕"/>
                <a:ea typeface="맑은 고딕"/>
              </a:rPr>
              <a:t>Chairman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A1190-8695-08F8-5779-927AF0B02E30}"/>
              </a:ext>
            </a:extLst>
          </p:cNvPr>
          <p:cNvSpPr txBox="1">
            <a:spLocks noChangeArrowheads="1"/>
          </p:cNvSpPr>
          <p:nvPr/>
        </p:nvSpPr>
        <p:spPr>
          <a:xfrm>
            <a:off x="2639154" y="2337876"/>
            <a:ext cx="1428750" cy="338554"/>
          </a:xfrm>
          <a:prstGeom prst="rect">
            <a:avLst/>
          </a:prstGeom>
          <a:noFill/>
          <a:ln w="12700">
            <a:solidFill>
              <a:srgbClr val="00B0F0"/>
            </a:solidFill>
            <a:miter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kumimoji="0" lang="en-US" altLang="ko-KR" sz="1600">
                <a:latin typeface="맑은 고딕"/>
                <a:ea typeface="맑은 고딕"/>
              </a:rPr>
              <a:t>   President</a:t>
            </a:r>
            <a:endParaRPr kumimoji="0" lang="ko-KR" altLang="en-US" sz="1600">
              <a:latin typeface="맑은 고딕"/>
              <a:ea typeface="맑은 고딕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A060C-0014-47BA-84D8-6390157C8597}"/>
              </a:ext>
            </a:extLst>
          </p:cNvPr>
          <p:cNvSpPr txBox="1">
            <a:spLocks noChangeArrowheads="1"/>
          </p:cNvSpPr>
          <p:nvPr/>
        </p:nvSpPr>
        <p:spPr>
          <a:xfrm>
            <a:off x="4425091" y="2736339"/>
            <a:ext cx="1428750" cy="523875"/>
          </a:xfrm>
          <a:prstGeom prst="rect">
            <a:avLst/>
          </a:prstGeom>
          <a:noFill/>
          <a:ln w="12700">
            <a:solidFill>
              <a:srgbClr val="00B0F0"/>
            </a:solidFill>
            <a:miter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Quality</a:t>
            </a:r>
          </a:p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Control Div.</a:t>
            </a:r>
            <a:endParaRPr kumimoji="0" lang="ko-KR" altLang="en-US" sz="1400">
              <a:latin typeface="맑은 고딕"/>
              <a:ea typeface="맑은 고딕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EB53B-E856-B541-C99C-3F45BB4C2AFA}"/>
              </a:ext>
            </a:extLst>
          </p:cNvPr>
          <p:cNvSpPr txBox="1">
            <a:spLocks noChangeArrowheads="1"/>
          </p:cNvSpPr>
          <p:nvPr/>
        </p:nvSpPr>
        <p:spPr>
          <a:xfrm>
            <a:off x="424591" y="3665026"/>
            <a:ext cx="1714500" cy="523875"/>
          </a:xfrm>
          <a:prstGeom prst="rect">
            <a:avLst/>
          </a:prstGeom>
          <a:noFill/>
          <a:ln w="12700">
            <a:solidFill>
              <a:srgbClr val="00B0F0"/>
            </a:solidFill>
            <a:miter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General Affairs/</a:t>
            </a:r>
          </a:p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Procurement Div.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75AE9E-2ED2-26A6-DFB8-7C8D1F86B413}"/>
              </a:ext>
            </a:extLst>
          </p:cNvPr>
          <p:cNvSpPr txBox="1">
            <a:spLocks noChangeArrowheads="1"/>
          </p:cNvSpPr>
          <p:nvPr/>
        </p:nvSpPr>
        <p:spPr>
          <a:xfrm>
            <a:off x="2281966" y="3665026"/>
            <a:ext cx="1357313" cy="523875"/>
          </a:xfrm>
          <a:prstGeom prst="rect">
            <a:avLst/>
          </a:prstGeom>
          <a:noFill/>
          <a:ln w="12700">
            <a:solidFill>
              <a:srgbClr val="00B0F0"/>
            </a:solidFill>
            <a:miter/>
          </a:ln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Technical </a:t>
            </a:r>
          </a:p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Sales Div.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E650E-1CA9-9175-B76E-378141ECD170}"/>
              </a:ext>
            </a:extLst>
          </p:cNvPr>
          <p:cNvSpPr txBox="1">
            <a:spLocks noChangeArrowheads="1"/>
          </p:cNvSpPr>
          <p:nvPr/>
        </p:nvSpPr>
        <p:spPr>
          <a:xfrm>
            <a:off x="3782154" y="3665026"/>
            <a:ext cx="1357312" cy="523220"/>
          </a:xfrm>
          <a:prstGeom prst="rect">
            <a:avLst/>
          </a:prstGeom>
          <a:noFill/>
          <a:ln w="12700">
            <a:solidFill>
              <a:srgbClr val="00B0F0"/>
            </a:solidFill>
            <a:miter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Design &amp; Eng. </a:t>
            </a:r>
          </a:p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Div.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CD4414-DF3D-BEE9-0AF3-51181941FD6A}"/>
              </a:ext>
            </a:extLst>
          </p:cNvPr>
          <p:cNvSpPr txBox="1">
            <a:spLocks noChangeArrowheads="1"/>
          </p:cNvSpPr>
          <p:nvPr/>
        </p:nvSpPr>
        <p:spPr>
          <a:xfrm>
            <a:off x="5282341" y="3665026"/>
            <a:ext cx="1643063" cy="530225"/>
          </a:xfrm>
          <a:prstGeom prst="rect">
            <a:avLst/>
          </a:prstGeom>
          <a:noFill/>
          <a:ln w="12700">
            <a:solidFill>
              <a:srgbClr val="00B0F0"/>
            </a:solidFill>
            <a:miter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Manufacturing </a:t>
            </a:r>
          </a:p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Div.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EFB8A3DA-2B75-52A4-431E-1561C0432796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3353529" y="1890201"/>
            <a:ext cx="0" cy="447675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2298CBDD-0469-F6D2-B7C1-59E720880782}"/>
              </a:ext>
            </a:extLst>
          </p:cNvPr>
          <p:cNvCxnSpPr>
            <a:stCxn id="8" idx="2"/>
          </p:cNvCxnSpPr>
          <p:nvPr/>
        </p:nvCxnSpPr>
        <p:spPr>
          <a:xfrm>
            <a:off x="3353529" y="2676430"/>
            <a:ext cx="0" cy="7631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1EC74C3B-C468-4202-BC79-B6FA1FCC8411}"/>
              </a:ext>
            </a:extLst>
          </p:cNvPr>
          <p:cNvCxnSpPr>
            <a:stCxn id="10" idx="0"/>
          </p:cNvCxnSpPr>
          <p:nvPr/>
        </p:nvCxnSpPr>
        <p:spPr>
          <a:xfrm rot="16200000">
            <a:off x="1174685" y="3557870"/>
            <a:ext cx="214312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F9DDF8C1-C97C-56AB-D1F0-53973902133F}"/>
              </a:ext>
            </a:extLst>
          </p:cNvPr>
          <p:cNvCxnSpPr>
            <a:cxnSpLocks/>
          </p:cNvCxnSpPr>
          <p:nvPr/>
        </p:nvCxnSpPr>
        <p:spPr>
          <a:xfrm flipV="1">
            <a:off x="1281841" y="3450713"/>
            <a:ext cx="6559550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2DA0A983-5E29-D63E-1160-CD23F7E6560E}"/>
              </a:ext>
            </a:extLst>
          </p:cNvPr>
          <p:cNvCxnSpPr/>
          <p:nvPr/>
        </p:nvCxnSpPr>
        <p:spPr>
          <a:xfrm rot="16200000">
            <a:off x="6032435" y="3557870"/>
            <a:ext cx="21431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A5031164-037C-8919-553D-B53897E66862}"/>
              </a:ext>
            </a:extLst>
          </p:cNvPr>
          <p:cNvCxnSpPr/>
          <p:nvPr/>
        </p:nvCxnSpPr>
        <p:spPr>
          <a:xfrm rot="16200000">
            <a:off x="2889185" y="3557870"/>
            <a:ext cx="2143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88A20B25-9B9C-6BB0-8101-7AAD5C410F3B}"/>
              </a:ext>
            </a:extLst>
          </p:cNvPr>
          <p:cNvCxnSpPr/>
          <p:nvPr/>
        </p:nvCxnSpPr>
        <p:spPr>
          <a:xfrm rot="16200000">
            <a:off x="4317935" y="3557870"/>
            <a:ext cx="214312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1E31F6C6-8CF1-78CF-15A5-2A7B53AC2D6C}"/>
              </a:ext>
            </a:extLst>
          </p:cNvPr>
          <p:cNvCxnSpPr/>
          <p:nvPr/>
        </p:nvCxnSpPr>
        <p:spPr>
          <a:xfrm>
            <a:off x="3353529" y="3022089"/>
            <a:ext cx="1071562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2">
            <a:extLst>
              <a:ext uri="{FF2B5EF4-FFF2-40B4-BE49-F238E27FC236}">
                <a16:creationId xmlns:a16="http://schemas.microsoft.com/office/drawing/2014/main" id="{E4D6720A-8069-1FF5-70A2-A43810E8ADA8}"/>
              </a:ext>
            </a:extLst>
          </p:cNvPr>
          <p:cNvSpPr txBox="1">
            <a:spLocks noChangeArrowheads="1"/>
          </p:cNvSpPr>
          <p:nvPr/>
        </p:nvSpPr>
        <p:spPr>
          <a:xfrm>
            <a:off x="7068279" y="3665026"/>
            <a:ext cx="1643062" cy="530225"/>
          </a:xfrm>
          <a:prstGeom prst="rect">
            <a:avLst/>
          </a:prstGeom>
          <a:noFill/>
          <a:ln w="12700">
            <a:solidFill>
              <a:srgbClr val="00B0F0"/>
            </a:solidFill>
            <a:miter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R&amp;D </a:t>
            </a:r>
          </a:p>
          <a:p>
            <a:pPr marL="342900" indent="-342900" algn="ctr">
              <a:defRPr/>
            </a:pPr>
            <a:r>
              <a:rPr kumimoji="0" lang="en-US" altLang="ko-KR" sz="1400">
                <a:latin typeface="맑은 고딕"/>
                <a:ea typeface="맑은 고딕"/>
              </a:rPr>
              <a:t>Center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32668659-D919-F32B-FE88-6F777C3E4E6A}"/>
              </a:ext>
            </a:extLst>
          </p:cNvPr>
          <p:cNvCxnSpPr/>
          <p:nvPr/>
        </p:nvCxnSpPr>
        <p:spPr>
          <a:xfrm rot="16200000">
            <a:off x="7734235" y="3541995"/>
            <a:ext cx="21431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제목 1">
            <a:extLst>
              <a:ext uri="{FF2B5EF4-FFF2-40B4-BE49-F238E27FC236}">
                <a16:creationId xmlns:a16="http://schemas.microsoft.com/office/drawing/2014/main" id="{4457E931-5165-48C9-4B2E-56F6E43A7251}"/>
              </a:ext>
            </a:extLst>
          </p:cNvPr>
          <p:cNvSpPr txBox="1"/>
          <p:nvPr/>
        </p:nvSpPr>
        <p:spPr>
          <a:xfrm>
            <a:off x="2479734" y="4277528"/>
            <a:ext cx="936104" cy="298292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</a:t>
            </a:r>
            <a:r>
              <a:rPr kumimoji="0" lang="en-US" altLang="ko-KR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4 </a:t>
            </a:r>
            <a:r>
              <a:rPr kumimoji="0" lang="ko-KR" altLang="en-US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altLang="ko-KR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STAFF</a:t>
            </a:r>
            <a:endParaRPr kumimoji="0" lang="ko-KR" altLang="en-US" sz="1200" b="1" i="0" u="none" strike="noStrike" kern="1200" cap="none" spc="0" normalizeH="0" baseline="0"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7" name="제목 1">
            <a:extLst>
              <a:ext uri="{FF2B5EF4-FFF2-40B4-BE49-F238E27FC236}">
                <a16:creationId xmlns:a16="http://schemas.microsoft.com/office/drawing/2014/main" id="{D86E3688-8271-219B-2A66-5A67E7BCE435}"/>
              </a:ext>
            </a:extLst>
          </p:cNvPr>
          <p:cNvSpPr txBox="1"/>
          <p:nvPr/>
        </p:nvSpPr>
        <p:spPr>
          <a:xfrm>
            <a:off x="3991902" y="4277528"/>
            <a:ext cx="936104" cy="298292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</a:t>
            </a:r>
            <a:r>
              <a:rPr kumimoji="0" lang="en-US" altLang="ko-KR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5 STAFF</a:t>
            </a:r>
            <a:endParaRPr kumimoji="0" lang="ko-KR" altLang="en-US" sz="1200" b="1" i="0" u="none" strike="noStrike" kern="1200" cap="none" spc="0" normalizeH="0" baseline="0"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0" name="제목 1">
            <a:extLst>
              <a:ext uri="{FF2B5EF4-FFF2-40B4-BE49-F238E27FC236}">
                <a16:creationId xmlns:a16="http://schemas.microsoft.com/office/drawing/2014/main" id="{361A3EF6-FEE0-3AF4-3F6F-65A77CB84135}"/>
              </a:ext>
            </a:extLst>
          </p:cNvPr>
          <p:cNvSpPr txBox="1"/>
          <p:nvPr/>
        </p:nvSpPr>
        <p:spPr>
          <a:xfrm>
            <a:off x="5936118" y="2837368"/>
            <a:ext cx="989302" cy="298292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</a:t>
            </a:r>
            <a:r>
              <a:rPr lang="en-US" altLang="ko-KR" sz="1200" b="1" i="0" u="none" strike="noStrike" kern="1200" cap="none" spc="0" normalizeH="0" baseline="0" dirty="0"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0" lang="ko-KR" altLang="en-US" sz="1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  <a:r>
              <a:rPr kumimoji="0" lang="en-US" altLang="ko-KR" sz="1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STAFF</a:t>
            </a:r>
            <a:endParaRPr kumimoji="0" lang="ko-KR" altLang="en-US" sz="1200" b="1" i="0" u="none" strike="noStrike" kern="1200" cap="none" spc="0" normalizeH="0" baseline="0" dirty="0"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제목 1">
            <a:extLst>
              <a:ext uri="{FF2B5EF4-FFF2-40B4-BE49-F238E27FC236}">
                <a16:creationId xmlns:a16="http://schemas.microsoft.com/office/drawing/2014/main" id="{7307E5E8-0175-DB5E-E72F-536B5C5949EE}"/>
              </a:ext>
            </a:extLst>
          </p:cNvPr>
          <p:cNvSpPr txBox="1"/>
          <p:nvPr/>
        </p:nvSpPr>
        <p:spPr>
          <a:xfrm>
            <a:off x="5356734" y="4594087"/>
            <a:ext cx="1643078" cy="255456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</a:t>
            </a:r>
            <a:r>
              <a:rPr kumimoji="0" lang="ko-KR" altLang="en-US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12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(Outsourcing</a:t>
            </a:r>
            <a:r>
              <a:rPr kumimoji="0" lang="ko-KR" altLang="en-US" sz="12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ko-KR" sz="12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10)</a:t>
            </a:r>
            <a:endParaRPr kumimoji="0" lang="ko-KR" altLang="en-US" sz="1200" b="1" i="0" u="none" strike="noStrike" kern="1200" cap="none" spc="0" normalizeH="0" baseline="0"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제목 1">
            <a:extLst>
              <a:ext uri="{FF2B5EF4-FFF2-40B4-BE49-F238E27FC236}">
                <a16:creationId xmlns:a16="http://schemas.microsoft.com/office/drawing/2014/main" id="{7E23AC12-CFF9-4A7C-705E-3AF909A724C0}"/>
              </a:ext>
            </a:extLst>
          </p:cNvPr>
          <p:cNvSpPr txBox="1"/>
          <p:nvPr/>
        </p:nvSpPr>
        <p:spPr>
          <a:xfrm>
            <a:off x="6925404" y="4133512"/>
            <a:ext cx="2002198" cy="44230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</a:t>
            </a:r>
          </a:p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1200" b="1" i="0" u="none" strike="noStrike" kern="1200" cap="none" spc="0" normalizeH="0" baseline="0" dirty="0"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 </a:t>
            </a:r>
            <a:r>
              <a:rPr kumimoji="0" lang="en-US" altLang="ko-KR" sz="1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STAFF(Concurrent)</a:t>
            </a:r>
            <a:endParaRPr kumimoji="0" lang="ko-KR" altLang="en-US" sz="1200" b="1" i="0" u="none" strike="noStrike" kern="1200" cap="none" spc="0" normalizeH="0" baseline="0" dirty="0"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3" name="제목 1">
            <a:extLst>
              <a:ext uri="{FF2B5EF4-FFF2-40B4-BE49-F238E27FC236}">
                <a16:creationId xmlns:a16="http://schemas.microsoft.com/office/drawing/2014/main" id="{FCE08A9A-2C49-5F6A-0327-C37270608FFE}"/>
              </a:ext>
            </a:extLst>
          </p:cNvPr>
          <p:cNvSpPr txBox="1"/>
          <p:nvPr/>
        </p:nvSpPr>
        <p:spPr>
          <a:xfrm>
            <a:off x="823550" y="4277528"/>
            <a:ext cx="936104" cy="298292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</a:t>
            </a:r>
            <a:r>
              <a:rPr kumimoji="0" lang="en-US" altLang="ko-KR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ko-KR" altLang="en-US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  <a:r>
              <a:rPr kumimoji="0" lang="en-US" altLang="ko-KR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STAFF</a:t>
            </a:r>
          </a:p>
        </p:txBody>
      </p:sp>
      <p:sp>
        <p:nvSpPr>
          <p:cNvPr id="45" name="제목 1">
            <a:extLst>
              <a:ext uri="{FF2B5EF4-FFF2-40B4-BE49-F238E27FC236}">
                <a16:creationId xmlns:a16="http://schemas.microsoft.com/office/drawing/2014/main" id="{8B2D97BA-256E-AD51-60E1-17482C7AC7AC}"/>
              </a:ext>
            </a:extLst>
          </p:cNvPr>
          <p:cNvSpPr txBox="1"/>
          <p:nvPr/>
        </p:nvSpPr>
        <p:spPr>
          <a:xfrm>
            <a:off x="5671539" y="4295795"/>
            <a:ext cx="936104" cy="298292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3300" b="0" i="0" u="none" strike="noStrike" kern="1200" cap="none" spc="0" normalizeH="0" baseline="0" dirty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</a:t>
            </a:r>
            <a:r>
              <a:rPr kumimoji="0" lang="en-US" altLang="ko-KR" sz="1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 STAFF</a:t>
            </a:r>
            <a:endParaRPr kumimoji="0" lang="ko-KR" altLang="en-US" sz="1200" b="1" i="0" u="none" strike="noStrike" kern="1200" cap="none" spc="0" normalizeH="0" baseline="0" dirty="0"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6" name="제목 1">
            <a:extLst>
              <a:ext uri="{FF2B5EF4-FFF2-40B4-BE49-F238E27FC236}">
                <a16:creationId xmlns:a16="http://schemas.microsoft.com/office/drawing/2014/main" id="{684C4A31-11AB-045A-8435-335B58421456}"/>
              </a:ext>
            </a:extLst>
          </p:cNvPr>
          <p:cNvSpPr txBox="1"/>
          <p:nvPr/>
        </p:nvSpPr>
        <p:spPr>
          <a:xfrm>
            <a:off x="7068279" y="5257031"/>
            <a:ext cx="1711529" cy="298292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3300" b="0" i="0" u="none" strike="noStrike" kern="1200" cap="none" spc="0" normalizeH="0" baseline="0"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</a:t>
            </a:r>
            <a:r>
              <a:rPr kumimoji="0" lang="en-US" altLang="ko-KR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Total 45~50person</a:t>
            </a:r>
            <a:endParaRPr kumimoji="0" lang="ko-KR" altLang="en-US" sz="1200" b="1" i="0" u="none" strike="noStrike" kern="1200" cap="none" spc="0" normalizeH="0" baseline="0"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63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ABC1C3-5756-FAB3-89A6-0EF3E6866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0" y="836712"/>
            <a:ext cx="8638578" cy="554433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4DC6E60-8C6E-88CA-302F-F604E9376778}"/>
              </a:ext>
            </a:extLst>
          </p:cNvPr>
          <p:cNvSpPr txBox="1"/>
          <p:nvPr/>
        </p:nvSpPr>
        <p:spPr>
          <a:xfrm>
            <a:off x="8753678" y="836712"/>
            <a:ext cx="251479" cy="2515832"/>
          </a:xfrm>
          <a:prstGeom prst="rect">
            <a:avLst/>
          </a:prstGeom>
        </p:spPr>
        <p:txBody>
          <a:bodyPr vert="vert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96417A3-024F-2458-AD23-8CFC661E41B2}"/>
              </a:ext>
            </a:extLst>
          </p:cNvPr>
          <p:cNvSpPr/>
          <p:nvPr/>
        </p:nvSpPr>
        <p:spPr>
          <a:xfrm>
            <a:off x="9045452" y="848589"/>
            <a:ext cx="98548" cy="6009411"/>
          </a:xfrm>
          <a:custGeom>
            <a:avLst/>
            <a:gdLst/>
            <a:ahLst/>
            <a:cxnLst/>
            <a:rect l="l" t="t" r="r" b="b"/>
            <a:pathLst>
              <a:path w="108584" h="9540240">
                <a:moveTo>
                  <a:pt x="0" y="0"/>
                </a:moveTo>
                <a:lnTo>
                  <a:pt x="108013" y="0"/>
                </a:lnTo>
                <a:lnTo>
                  <a:pt x="108013" y="9539998"/>
                </a:lnTo>
                <a:lnTo>
                  <a:pt x="0" y="9539998"/>
                </a:lnTo>
                <a:lnTo>
                  <a:pt x="0" y="0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38AA6FE-9527-2E5F-8C8D-608E0B00817A}"/>
              </a:ext>
            </a:extLst>
          </p:cNvPr>
          <p:cNvSpPr txBox="1"/>
          <p:nvPr/>
        </p:nvSpPr>
        <p:spPr>
          <a:xfrm>
            <a:off x="8547442" y="6442741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998" spc="-36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lang="en-US" altLang="ko-KR" sz="998" spc="-36" dirty="0">
                <a:solidFill>
                  <a:srgbClr val="231F20"/>
                </a:solidFill>
                <a:latin typeface="Tahoma"/>
                <a:cs typeface="Tahoma"/>
              </a:rPr>
              <a:t>4</a:t>
            </a:r>
            <a:endParaRPr sz="998" dirty="0">
              <a:latin typeface="Tahoma"/>
              <a:cs typeface="Tahoma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2A42D31B-DBDA-9C8D-9F29-B5317B734868}"/>
              </a:ext>
            </a:extLst>
          </p:cNvPr>
          <p:cNvSpPr txBox="1"/>
          <p:nvPr/>
        </p:nvSpPr>
        <p:spPr>
          <a:xfrm>
            <a:off x="683568" y="476951"/>
            <a:ext cx="2664296" cy="384462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2400" b="1" spc="-41" dirty="0">
                <a:solidFill>
                  <a:srgbClr val="004A8F"/>
                </a:solidFill>
                <a:latin typeface="Trebuchet MS"/>
                <a:cs typeface="Trebuchet MS"/>
              </a:rPr>
              <a:t>Business</a:t>
            </a:r>
            <a:r>
              <a:rPr sz="2400" b="1" spc="-64" dirty="0">
                <a:solidFill>
                  <a:srgbClr val="004A8F"/>
                </a:solidFill>
                <a:latin typeface="Trebuchet MS"/>
                <a:cs typeface="Trebuchet MS"/>
              </a:rPr>
              <a:t> </a:t>
            </a:r>
            <a:r>
              <a:rPr sz="2400" b="1" spc="-54" dirty="0">
                <a:solidFill>
                  <a:srgbClr val="004A8F"/>
                </a:solidFill>
                <a:latin typeface="Trebuchet MS"/>
                <a:cs typeface="Trebuchet MS"/>
              </a:rPr>
              <a:t>Area</a:t>
            </a:r>
            <a:endParaRPr sz="2400" dirty="0">
              <a:latin typeface="Trebuchet MS"/>
              <a:cs typeface="Trebuchet MS"/>
            </a:endParaRP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2F6F443C-2B36-55AF-7717-A734986D4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527265"/>
              </p:ext>
            </p:extLst>
          </p:nvPr>
        </p:nvGraphicFramePr>
        <p:xfrm>
          <a:off x="518717" y="1340768"/>
          <a:ext cx="7794112" cy="43924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7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7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556">
                <a:tc>
                  <a:txBody>
                    <a:bodyPr/>
                    <a:lstStyle/>
                    <a:p>
                      <a:pPr marL="666750">
                        <a:lnSpc>
                          <a:spcPct val="150000"/>
                        </a:lnSpc>
                        <a:spcBef>
                          <a:spcPts val="229"/>
                        </a:spcBef>
                      </a:pPr>
                      <a:r>
                        <a:rPr lang="en-US" sz="16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       Supply</a:t>
                      </a:r>
                      <a:r>
                        <a:rPr lang="en-US" sz="1600" b="1" spc="-65" baseline="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and Service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773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89848"/>
                    </a:solidFill>
                  </a:tcPr>
                </a:tc>
                <a:tc>
                  <a:txBody>
                    <a:bodyPr/>
                    <a:lstStyle/>
                    <a:p>
                      <a:pPr marL="762635" algn="l">
                        <a:lnSpc>
                          <a:spcPct val="150000"/>
                        </a:lnSpc>
                        <a:spcBef>
                          <a:spcPts val="229"/>
                        </a:spcBef>
                      </a:pPr>
                      <a:r>
                        <a:rPr lang="en-US" sz="1600" b="1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                ITEM</a:t>
                      </a:r>
                      <a:endParaRPr lang="en-US"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773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0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4943">
                <a:tc>
                  <a:txBody>
                    <a:bodyPr/>
                    <a:lstStyle/>
                    <a:p>
                      <a:pPr marL="208800" indent="-93600">
                        <a:lnSpc>
                          <a:spcPct val="150000"/>
                        </a:lnSpc>
                        <a:spcBef>
                          <a:spcPts val="969"/>
                        </a:spcBef>
                        <a:buClr>
                          <a:srgbClr val="F89848"/>
                        </a:buClr>
                        <a:buFont typeface="Wingdings" panose="05000000000000000000" pitchFamily="2" charset="2"/>
                        <a:buChar char="§"/>
                        <a:tabLst>
                          <a:tab pos="205104" algn="l"/>
                        </a:tabLst>
                      </a:pPr>
                      <a:r>
                        <a:rPr lang="en-US" altLang="ko-KR" sz="1500" spc="0" dirty="0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Stress</a:t>
                      </a:r>
                      <a:r>
                        <a:rPr lang="en-US" altLang="ko-KR" sz="1500" spc="0" baseline="0" dirty="0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Analysis</a:t>
                      </a:r>
                      <a:r>
                        <a:rPr lang="en-US" altLang="ko-KR" sz="1500" spc="0" dirty="0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(</a:t>
                      </a:r>
                      <a:r>
                        <a:rPr lang="en-US" altLang="ko-KR" sz="1500" spc="0" dirty="0" err="1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Thermal,CFD</a:t>
                      </a:r>
                      <a:r>
                        <a:rPr lang="en-US" altLang="ko-KR" sz="1500" spc="0" dirty="0" smtClean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lang="en-US" altLang="ko-KR" sz="1500" spc="0" dirty="0">
                        <a:latin typeface="Trebuchet MS"/>
                        <a:cs typeface="Trebuchet MS"/>
                      </a:endParaRP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50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lang="en-US" altLang="ko-KR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Detail Engineering</a:t>
                      </a:r>
                      <a:endParaRPr lang="en-US" altLang="ko-KR" sz="1500" spc="0" dirty="0">
                        <a:latin typeface="Trebuchet MS"/>
                        <a:cs typeface="Trebuchet MS"/>
                      </a:endParaRPr>
                    </a:p>
                    <a:p>
                      <a:pPr marL="194945">
                        <a:lnSpc>
                          <a:spcPct val="150000"/>
                        </a:lnSpc>
                      </a:pPr>
                      <a:r>
                        <a:rPr lang="en-US" altLang="ko-KR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(Strength Calculation, Detail Drawing)</a:t>
                      </a:r>
                      <a:endParaRPr lang="en-US" altLang="ko-KR" sz="1500" spc="0" dirty="0">
                        <a:latin typeface="Trebuchet MS"/>
                        <a:cs typeface="Trebuchet MS"/>
                      </a:endParaRP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100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lang="en-US" altLang="ko-KR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Manufacturing</a:t>
                      </a: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45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Inspection Service</a:t>
                      </a:r>
                      <a:endParaRPr sz="1500" spc="0" dirty="0">
                        <a:latin typeface="Trebuchet MS"/>
                        <a:cs typeface="Trebuchet MS"/>
                      </a:endParaRPr>
                    </a:p>
                    <a:p>
                      <a:pPr marL="194945">
                        <a:lnSpc>
                          <a:spcPct val="150000"/>
                        </a:lnSpc>
                      </a:pPr>
                      <a:r>
                        <a:rPr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(NDE, Hydrostatic &amp; Pneumatic Test)</a:t>
                      </a:r>
                      <a:endParaRPr sz="1500" spc="0" dirty="0">
                        <a:latin typeface="Trebuchet MS"/>
                        <a:cs typeface="Trebuchet MS"/>
                      </a:endParaRP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105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Site Construction &amp; Equipment Erection</a:t>
                      </a:r>
                      <a:endParaRPr sz="1500" spc="0" dirty="0">
                        <a:latin typeface="Trebuchet MS"/>
                        <a:cs typeface="Trebuchet MS"/>
                      </a:endParaRP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45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Supervision</a:t>
                      </a:r>
                      <a:endParaRPr sz="1500" spc="0" dirty="0">
                        <a:latin typeface="Trebuchet MS"/>
                        <a:cs typeface="Trebuchet MS"/>
                      </a:endParaRP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45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Repair &amp; Maintenance</a:t>
                      </a:r>
                      <a:endParaRPr sz="1500" spc="0" dirty="0">
                        <a:latin typeface="Trebuchet MS"/>
                        <a:cs typeface="Trebuchet MS"/>
                      </a:endParaRPr>
                    </a:p>
                  </a:txBody>
                  <a:tcPr marL="0" marR="0" marT="167745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8984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ko-KR" altLang="en-US" sz="1500" dirty="0">
                        <a:latin typeface="Times New Roman"/>
                        <a:cs typeface="Times New Roman"/>
                      </a:endParaRPr>
                    </a:p>
                    <a:p>
                      <a:pPr marL="280035" indent="-109855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Char char="▪"/>
                        <a:tabLst>
                          <a:tab pos="280670" algn="l"/>
                        </a:tabLst>
                      </a:pPr>
                      <a:r>
                        <a:rPr lang="en-US" altLang="ko-KR" sz="1500" spc="-1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Cryogenic Storage Tank</a:t>
                      </a:r>
                    </a:p>
                    <a:p>
                      <a:pPr marL="280035" indent="-109855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Char char="▪"/>
                        <a:tabLst>
                          <a:tab pos="280670" algn="l"/>
                        </a:tabLst>
                      </a:pPr>
                      <a:r>
                        <a:rPr lang="en-US" altLang="ko-KR" sz="1500" spc="-1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Cryogenic Tank Lorry / Trailer</a:t>
                      </a:r>
                    </a:p>
                    <a:p>
                      <a:pPr marL="280035" indent="-109855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Char char="▪"/>
                        <a:tabLst>
                          <a:tab pos="280670" algn="l"/>
                        </a:tabLst>
                      </a:pPr>
                      <a:r>
                        <a:rPr lang="en-US" sz="1500" spc="-1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LPG</a:t>
                      </a:r>
                      <a:r>
                        <a:rPr lang="en-US" sz="1500" spc="-10" baseline="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 Tank</a:t>
                      </a:r>
                      <a:endParaRPr lang="en-US" sz="1500" spc="-10" dirty="0">
                        <a:solidFill>
                          <a:srgbClr val="231F20"/>
                        </a:solidFill>
                        <a:latin typeface="Trebuchet MS" panose="020B0603020202020204" pitchFamily="34" charset="0"/>
                        <a:cs typeface="Trebuchet MS"/>
                      </a:endParaRPr>
                    </a:p>
                    <a:p>
                      <a:pPr marL="280035" indent="-109855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Char char="▪"/>
                        <a:tabLst>
                          <a:tab pos="280670" algn="l"/>
                        </a:tabLst>
                      </a:pPr>
                      <a:r>
                        <a:rPr lang="en-US" sz="1500" spc="-1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Spherical</a:t>
                      </a:r>
                      <a:r>
                        <a:rPr lang="en-US" sz="1500" spc="-10" baseline="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 Storage Tank</a:t>
                      </a:r>
                      <a:endParaRPr lang="en-US" sz="1500" spc="-10" dirty="0">
                        <a:solidFill>
                          <a:srgbClr val="231F20"/>
                        </a:solidFill>
                        <a:latin typeface="Trebuchet MS" panose="020B0603020202020204" pitchFamily="34" charset="0"/>
                        <a:cs typeface="Trebuchet MS"/>
                      </a:endParaRPr>
                    </a:p>
                    <a:p>
                      <a:pPr marL="280035" indent="-109855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Char char="▪"/>
                        <a:tabLst>
                          <a:tab pos="280670" algn="l"/>
                        </a:tabLst>
                      </a:pPr>
                      <a:r>
                        <a:rPr lang="en-US" sz="1500" spc="-1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Shell </a:t>
                      </a:r>
                      <a:r>
                        <a:rPr lang="en-US" altLang="ko-KR" sz="150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&amp;</a:t>
                      </a:r>
                      <a:r>
                        <a:rPr lang="en-US" altLang="ko-KR" sz="1500" spc="-123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 </a:t>
                      </a:r>
                      <a:r>
                        <a:rPr lang="en-US" altLang="ko-KR" sz="150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Tube Heat Exchanger</a:t>
                      </a:r>
                      <a:endParaRPr lang="en-US" sz="1500" dirty="0">
                        <a:latin typeface="Trebuchet MS" panose="020B0603020202020204" pitchFamily="34" charset="0"/>
                        <a:cs typeface="Trebuchet MS"/>
                      </a:endParaRP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Pressure Vessel</a:t>
                      </a:r>
                      <a:endParaRPr lang="en-US" altLang="ko-KR" sz="1500" dirty="0">
                        <a:latin typeface="Trebuchet MS" panose="020B0603020202020204" pitchFamily="34" charset="0"/>
                        <a:cs typeface="Tahoma"/>
                      </a:endParaRP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Reactor</a:t>
                      </a: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Head</a:t>
                      </a:r>
                      <a:r>
                        <a:rPr lang="en-US" altLang="ko-KR" sz="1500" baseline="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 Forming &amp; Shell/Cone Rolling</a:t>
                      </a:r>
                      <a:endParaRPr lang="en-US" altLang="ko-KR" sz="1500" dirty="0">
                        <a:solidFill>
                          <a:srgbClr val="231F20"/>
                        </a:solidFill>
                        <a:latin typeface="Trebuchet MS" panose="020B0603020202020204" pitchFamily="34" charset="0"/>
                        <a:cs typeface="Tahoma"/>
                      </a:endParaRP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Steel Structure &amp;</a:t>
                      </a:r>
                      <a:r>
                        <a:rPr lang="en-US" altLang="ko-KR" sz="1500" baseline="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 </a:t>
                      </a:r>
                      <a:r>
                        <a:rPr lang="en-US" altLang="ko-KR" sz="150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ahoma"/>
                        </a:rPr>
                        <a:t> others</a:t>
                      </a:r>
                      <a:endParaRPr lang="en-US" altLang="ko-KR" sz="1500" dirty="0">
                        <a:latin typeface="Trebuchet MS" panose="020B0603020202020204" pitchFamily="34" charset="0"/>
                        <a:cs typeface="Tahoma"/>
                      </a:endParaRP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endParaRPr lang="en-US" altLang="ko-KR" sz="1500" dirty="0">
                        <a:latin typeface="Tahoma"/>
                        <a:cs typeface="Tahoma"/>
                      </a:endParaRPr>
                    </a:p>
                    <a:p>
                      <a:pPr marL="280035" indent="-109855">
                        <a:lnSpc>
                          <a:spcPct val="100000"/>
                        </a:lnSpc>
                        <a:spcBef>
                          <a:spcPts val="105"/>
                        </a:spcBef>
                        <a:buClr>
                          <a:srgbClr val="97C05B"/>
                        </a:buClr>
                        <a:buFont typeface="Lucida Sans Unicode"/>
                        <a:buChar char="▪"/>
                        <a:tabLst>
                          <a:tab pos="280670" algn="l"/>
                        </a:tabLst>
                      </a:pPr>
                      <a:endParaRPr lang="en-US" sz="1500" dirty="0">
                        <a:latin typeface="Trebuchet MS"/>
                        <a:cs typeface="Trebuchet MS"/>
                      </a:endParaRPr>
                    </a:p>
                  </a:txBody>
                  <a:tcPr marL="0" marR="0" marT="7782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97C05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" name="object 12">
            <a:extLst>
              <a:ext uri="{FF2B5EF4-FFF2-40B4-BE49-F238E27FC236}">
                <a16:creationId xmlns:a16="http://schemas.microsoft.com/office/drawing/2014/main" id="{169F764A-B826-FB01-D1EC-489BE2DD0E6A}"/>
              </a:ext>
            </a:extLst>
          </p:cNvPr>
          <p:cNvGrpSpPr/>
          <p:nvPr/>
        </p:nvGrpSpPr>
        <p:grpSpPr>
          <a:xfrm>
            <a:off x="518717" y="6083028"/>
            <a:ext cx="7794106" cy="156589"/>
            <a:chOff x="1079995" y="5383329"/>
            <a:chExt cx="5735320" cy="2540"/>
          </a:xfrm>
        </p:grpSpPr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6FCE3005-3C1B-4030-EF84-514FDD5E9350}"/>
                </a:ext>
              </a:extLst>
            </p:cNvPr>
            <p:cNvSpPr/>
            <p:nvPr/>
          </p:nvSpPr>
          <p:spPr>
            <a:xfrm>
              <a:off x="1079995" y="5384599"/>
              <a:ext cx="2849880" cy="0"/>
            </a:xfrm>
            <a:custGeom>
              <a:avLst/>
              <a:gdLst/>
              <a:ahLst/>
              <a:cxnLst/>
              <a:rect l="l" t="t" r="r" b="b"/>
              <a:pathLst>
                <a:path w="2849879">
                  <a:moveTo>
                    <a:pt x="0" y="0"/>
                  </a:moveTo>
                  <a:lnTo>
                    <a:pt x="2849562" y="0"/>
                  </a:lnTo>
                </a:path>
              </a:pathLst>
            </a:custGeom>
            <a:ln w="3175">
              <a:solidFill>
                <a:srgbClr val="F89848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4C6AC8EE-E3ED-41CF-A99E-BE2CEA0BECC4}"/>
                </a:ext>
              </a:extLst>
            </p:cNvPr>
            <p:cNvSpPr/>
            <p:nvPr/>
          </p:nvSpPr>
          <p:spPr>
            <a:xfrm>
              <a:off x="3952938" y="5384599"/>
              <a:ext cx="2861945" cy="0"/>
            </a:xfrm>
            <a:custGeom>
              <a:avLst/>
              <a:gdLst/>
              <a:ahLst/>
              <a:cxnLst/>
              <a:rect l="l" t="t" r="r" b="b"/>
              <a:pathLst>
                <a:path w="2861945">
                  <a:moveTo>
                    <a:pt x="0" y="0"/>
                  </a:moveTo>
                  <a:lnTo>
                    <a:pt x="2861945" y="0"/>
                  </a:lnTo>
                </a:path>
              </a:pathLst>
            </a:custGeom>
            <a:ln w="3175">
              <a:solidFill>
                <a:srgbClr val="97C05B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C07999DA-5840-F1F3-6C0F-F103F730B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5258455"/>
            <a:ext cx="3624281" cy="7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21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ABC1C3-5756-FAB3-89A6-0EF3E6866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 rot="10800000">
            <a:off x="0" y="836712"/>
            <a:ext cx="8638578" cy="554433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4DC6E60-8C6E-88CA-302F-F604E9376778}"/>
              </a:ext>
            </a:extLst>
          </p:cNvPr>
          <p:cNvSpPr txBox="1"/>
          <p:nvPr/>
        </p:nvSpPr>
        <p:spPr>
          <a:xfrm>
            <a:off x="8753678" y="836712"/>
            <a:ext cx="251479" cy="2515832"/>
          </a:xfrm>
          <a:prstGeom prst="rect">
            <a:avLst/>
          </a:prstGeom>
        </p:spPr>
        <p:txBody>
          <a:bodyPr vert="vert" wrap="square" lIns="0" tIns="5187" rIns="0" bIns="0" rtlCol="0">
            <a:spAutoFit/>
          </a:bodyPr>
          <a:lstStyle/>
          <a:p>
            <a:pPr marL="11527">
              <a:spcBef>
                <a:spcPts val="41"/>
              </a:spcBef>
            </a:pPr>
            <a:r>
              <a:rPr sz="1634" b="1" dirty="0">
                <a:solidFill>
                  <a:srgbClr val="004A8F"/>
                </a:solidFill>
                <a:latin typeface="Trebuchet MS"/>
                <a:cs typeface="Trebuchet MS"/>
              </a:rPr>
              <a:t>GENERAL </a:t>
            </a:r>
            <a:r>
              <a:rPr sz="1634" b="1" dirty="0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96417A3-024F-2458-AD23-8CFC661E41B2}"/>
              </a:ext>
            </a:extLst>
          </p:cNvPr>
          <p:cNvSpPr/>
          <p:nvPr/>
        </p:nvSpPr>
        <p:spPr>
          <a:xfrm>
            <a:off x="9045452" y="848589"/>
            <a:ext cx="98548" cy="6009411"/>
          </a:xfrm>
          <a:custGeom>
            <a:avLst/>
            <a:gdLst/>
            <a:ahLst/>
            <a:cxnLst/>
            <a:rect l="l" t="t" r="r" b="b"/>
            <a:pathLst>
              <a:path w="108584" h="9540240">
                <a:moveTo>
                  <a:pt x="0" y="0"/>
                </a:moveTo>
                <a:lnTo>
                  <a:pt x="108013" y="0"/>
                </a:lnTo>
                <a:lnTo>
                  <a:pt x="108013" y="9539998"/>
                </a:lnTo>
                <a:lnTo>
                  <a:pt x="0" y="9539998"/>
                </a:lnTo>
                <a:lnTo>
                  <a:pt x="0" y="0"/>
                </a:lnTo>
                <a:close/>
              </a:path>
            </a:pathLst>
          </a:custGeom>
          <a:solidFill>
            <a:srgbClr val="004A8F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38AA6FE-9527-2E5F-8C8D-608E0B00817A}"/>
              </a:ext>
            </a:extLst>
          </p:cNvPr>
          <p:cNvSpPr txBox="1"/>
          <p:nvPr/>
        </p:nvSpPr>
        <p:spPr>
          <a:xfrm>
            <a:off x="8547442" y="6442741"/>
            <a:ext cx="148686" cy="1652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998" spc="-36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lang="en-US" sz="998" spc="-36" dirty="0">
                <a:solidFill>
                  <a:srgbClr val="231F20"/>
                </a:solidFill>
                <a:latin typeface="Tahoma"/>
                <a:cs typeface="Tahoma"/>
              </a:rPr>
              <a:t>5</a:t>
            </a:r>
            <a:endParaRPr sz="998" dirty="0">
              <a:latin typeface="Tahoma"/>
              <a:cs typeface="Tahoma"/>
            </a:endParaRP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2F6F443C-2B36-55AF-7717-A734986D4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584373"/>
              </p:ext>
            </p:extLst>
          </p:nvPr>
        </p:nvGraphicFramePr>
        <p:xfrm>
          <a:off x="505422" y="1340769"/>
          <a:ext cx="7794112" cy="395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7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7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458">
                <a:tc>
                  <a:txBody>
                    <a:bodyPr/>
                    <a:lstStyle/>
                    <a:p>
                      <a:pPr marL="666750">
                        <a:lnSpc>
                          <a:spcPct val="150000"/>
                        </a:lnSpc>
                        <a:spcBef>
                          <a:spcPts val="229"/>
                        </a:spcBef>
                      </a:pPr>
                      <a:r>
                        <a:rPr lang="en-US" sz="16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     Cryogenic Storage Tank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773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89848"/>
                    </a:solidFill>
                  </a:tcPr>
                </a:tc>
                <a:tc>
                  <a:txBody>
                    <a:bodyPr/>
                    <a:lstStyle/>
                    <a:p>
                      <a:pPr marL="762635" algn="l">
                        <a:lnSpc>
                          <a:spcPct val="150000"/>
                        </a:lnSpc>
                        <a:spcBef>
                          <a:spcPts val="229"/>
                        </a:spcBef>
                      </a:pPr>
                      <a:r>
                        <a:rPr lang="en-US" sz="1600" b="1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Cryogenic Tank Lorry/Trailer</a:t>
                      </a:r>
                      <a:endParaRPr lang="en-US"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773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0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974">
                <a:tc>
                  <a:txBody>
                    <a:bodyPr/>
                    <a:lstStyle/>
                    <a:p>
                      <a:pPr marL="208800" indent="-93600">
                        <a:lnSpc>
                          <a:spcPct val="150000"/>
                        </a:lnSpc>
                        <a:spcBef>
                          <a:spcPts val="969"/>
                        </a:spcBef>
                        <a:buClr>
                          <a:srgbClr val="F89848"/>
                        </a:buClr>
                        <a:buFont typeface="Wingdings" panose="05000000000000000000" pitchFamily="2" charset="2"/>
                        <a:buChar char="§"/>
                        <a:tabLst>
                          <a:tab pos="205104" algn="l"/>
                        </a:tabLst>
                      </a:pPr>
                      <a:r>
                        <a:rPr lang="en-US" altLang="ko-KR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LO2, LN2, </a:t>
                      </a:r>
                      <a:r>
                        <a:rPr lang="en-US" altLang="ko-KR" sz="1500" spc="0" dirty="0" err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LAr</a:t>
                      </a:r>
                      <a:r>
                        <a:rPr lang="en-US" altLang="ko-KR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Storage Tank</a:t>
                      </a:r>
                      <a:endParaRPr lang="en-US" altLang="ko-KR" sz="1500" spc="0" dirty="0">
                        <a:latin typeface="Trebuchet MS"/>
                        <a:cs typeface="Trebuchet MS"/>
                      </a:endParaRP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50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lang="en-US" altLang="ko-KR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LCO2, LN2O Storage Tank</a:t>
                      </a:r>
                      <a:endParaRPr lang="en-US" altLang="ko-KR" sz="1500" spc="0" dirty="0">
                        <a:latin typeface="Trebuchet MS"/>
                        <a:cs typeface="Trebuchet MS"/>
                      </a:endParaRP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100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lang="en-US" altLang="ko-KR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LNG Storage Tank</a:t>
                      </a: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105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lang="en-US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LC2H4 Storage Tank</a:t>
                      </a: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105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lang="en-US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L-H2 Storage Tank</a:t>
                      </a:r>
                    </a:p>
                    <a:p>
                      <a:pPr marL="204470" indent="-109855">
                        <a:lnSpc>
                          <a:spcPct val="150000"/>
                        </a:lnSpc>
                        <a:spcBef>
                          <a:spcPts val="105"/>
                        </a:spcBef>
                        <a:buClr>
                          <a:srgbClr val="F89848"/>
                        </a:buClr>
                        <a:buFont typeface="Lucida Sans Unicode"/>
                        <a:buChar char="▪"/>
                        <a:tabLst>
                          <a:tab pos="205104" algn="l"/>
                        </a:tabLst>
                      </a:pPr>
                      <a:r>
                        <a:rPr lang="en-US" sz="1500" spc="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Flat-Bottom Dome-Roof Tank</a:t>
                      </a:r>
                    </a:p>
                  </a:txBody>
                  <a:tcPr marL="0" marR="0" marT="167745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8984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0180" indent="0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None/>
                        <a:tabLst>
                          <a:tab pos="280670" algn="l"/>
                        </a:tabLst>
                      </a:pPr>
                      <a:endParaRPr lang="en-US" altLang="ko-KR" sz="1500" spc="-10" dirty="0">
                        <a:solidFill>
                          <a:srgbClr val="231F20"/>
                        </a:solidFill>
                        <a:latin typeface="Trebuchet MS" panose="020B0603020202020204" pitchFamily="34" charset="0"/>
                        <a:cs typeface="Trebuchet MS"/>
                      </a:endParaRPr>
                    </a:p>
                    <a:p>
                      <a:pPr marL="170180" indent="0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None/>
                        <a:tabLst>
                          <a:tab pos="280670" algn="l"/>
                        </a:tabLst>
                      </a:pPr>
                      <a:r>
                        <a:rPr lang="en-US" altLang="ko-KR" sz="1500" spc="-1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(Perlite/MLI Insulated with Vacuum)</a:t>
                      </a:r>
                    </a:p>
                    <a:p>
                      <a:pPr marL="170180" indent="0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None/>
                        <a:tabLst>
                          <a:tab pos="280670" algn="l"/>
                        </a:tabLst>
                      </a:pPr>
                      <a:r>
                        <a:rPr lang="en-US" altLang="ko-KR" sz="1500" spc="-10" dirty="0">
                          <a:solidFill>
                            <a:srgbClr val="231F20"/>
                          </a:solidFill>
                          <a:latin typeface="Trebuchet MS" panose="020B0603020202020204" pitchFamily="34" charset="0"/>
                          <a:cs typeface="Trebuchet MS"/>
                        </a:rPr>
                        <a:t>Cryogenic Tank Lorry / Trailer</a:t>
                      </a:r>
                    </a:p>
                    <a:p>
                      <a:pPr marL="170180" indent="0">
                        <a:lnSpc>
                          <a:spcPct val="150000"/>
                        </a:lnSpc>
                        <a:buClr>
                          <a:srgbClr val="97C05B"/>
                        </a:buClr>
                        <a:buFont typeface="Lucida Sans Unicode"/>
                        <a:buNone/>
                        <a:tabLst>
                          <a:tab pos="280670" algn="l"/>
                        </a:tabLst>
                      </a:pPr>
                      <a:endParaRPr lang="en-US" altLang="ko-KR" sz="1500" spc="-10" dirty="0">
                        <a:solidFill>
                          <a:srgbClr val="231F20"/>
                        </a:solidFill>
                        <a:latin typeface="Trebuchet MS" panose="020B0603020202020204" pitchFamily="34" charset="0"/>
                        <a:cs typeface="Trebuchet MS"/>
                      </a:endParaRP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latin typeface="Tahoma"/>
                          <a:cs typeface="Tahoma"/>
                        </a:rPr>
                        <a:t> LO2, LN2, Lar Lorry/Trailer</a:t>
                      </a: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latin typeface="Tahoma"/>
                          <a:cs typeface="Tahoma"/>
                        </a:rPr>
                        <a:t> LCO2, LN2O Lorry/Trailer</a:t>
                      </a: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latin typeface="Tahoma"/>
                          <a:cs typeface="Tahoma"/>
                        </a:rPr>
                        <a:t> LNG Tank Trailer</a:t>
                      </a: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latin typeface="Tahoma"/>
                          <a:cs typeface="Tahoma"/>
                        </a:rPr>
                        <a:t> LC2H4 Tank Trailer</a:t>
                      </a:r>
                    </a:p>
                    <a:p>
                      <a:pPr marL="280035" marR="0" lvl="0" indent="-109855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>
                          <a:srgbClr val="97C05B"/>
                        </a:buClr>
                        <a:buSzTx/>
                        <a:buFont typeface="Lucida Sans Unicode"/>
                        <a:buChar char="▪"/>
                        <a:tabLst>
                          <a:tab pos="280670" algn="l"/>
                        </a:tabLst>
                        <a:defRPr/>
                      </a:pPr>
                      <a:r>
                        <a:rPr lang="en-US" altLang="ko-KR" sz="1500" dirty="0">
                          <a:latin typeface="Tahoma"/>
                          <a:cs typeface="Tahoma"/>
                        </a:rPr>
                        <a:t> Cryogenic ISO Container</a:t>
                      </a:r>
                    </a:p>
                    <a:p>
                      <a:pPr marL="280035" indent="-109855">
                        <a:lnSpc>
                          <a:spcPct val="150000"/>
                        </a:lnSpc>
                        <a:spcBef>
                          <a:spcPts val="105"/>
                        </a:spcBef>
                        <a:buClr>
                          <a:srgbClr val="97C05B"/>
                        </a:buClr>
                        <a:buFont typeface="Lucida Sans Unicode"/>
                        <a:buChar char="▪"/>
                        <a:tabLst>
                          <a:tab pos="280670" algn="l"/>
                        </a:tabLst>
                      </a:pPr>
                      <a:endParaRPr lang="en-US" sz="1500" dirty="0">
                        <a:latin typeface="Trebuchet MS"/>
                        <a:cs typeface="Trebuchet MS"/>
                      </a:endParaRPr>
                    </a:p>
                  </a:txBody>
                  <a:tcPr marL="0" marR="0" marT="7782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97C05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" name="object 12">
            <a:extLst>
              <a:ext uri="{FF2B5EF4-FFF2-40B4-BE49-F238E27FC236}">
                <a16:creationId xmlns:a16="http://schemas.microsoft.com/office/drawing/2014/main" id="{169F764A-B826-FB01-D1EC-489BE2DD0E6A}"/>
              </a:ext>
            </a:extLst>
          </p:cNvPr>
          <p:cNvGrpSpPr/>
          <p:nvPr/>
        </p:nvGrpSpPr>
        <p:grpSpPr>
          <a:xfrm>
            <a:off x="505422" y="6083028"/>
            <a:ext cx="7794106" cy="156589"/>
            <a:chOff x="1079995" y="5383329"/>
            <a:chExt cx="5735320" cy="2540"/>
          </a:xfrm>
        </p:grpSpPr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6FCE3005-3C1B-4030-EF84-514FDD5E9350}"/>
                </a:ext>
              </a:extLst>
            </p:cNvPr>
            <p:cNvSpPr/>
            <p:nvPr/>
          </p:nvSpPr>
          <p:spPr>
            <a:xfrm>
              <a:off x="1079995" y="5384599"/>
              <a:ext cx="2849880" cy="0"/>
            </a:xfrm>
            <a:custGeom>
              <a:avLst/>
              <a:gdLst/>
              <a:ahLst/>
              <a:cxnLst/>
              <a:rect l="l" t="t" r="r" b="b"/>
              <a:pathLst>
                <a:path w="2849879">
                  <a:moveTo>
                    <a:pt x="0" y="0"/>
                  </a:moveTo>
                  <a:lnTo>
                    <a:pt x="2849562" y="0"/>
                  </a:lnTo>
                </a:path>
              </a:pathLst>
            </a:custGeom>
            <a:ln w="3175">
              <a:solidFill>
                <a:srgbClr val="F89848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4C6AC8EE-E3ED-41CF-A99E-BE2CEA0BECC4}"/>
                </a:ext>
              </a:extLst>
            </p:cNvPr>
            <p:cNvSpPr/>
            <p:nvPr/>
          </p:nvSpPr>
          <p:spPr>
            <a:xfrm>
              <a:off x="3952938" y="5384599"/>
              <a:ext cx="2861945" cy="0"/>
            </a:xfrm>
            <a:custGeom>
              <a:avLst/>
              <a:gdLst/>
              <a:ahLst/>
              <a:cxnLst/>
              <a:rect l="l" t="t" r="r" b="b"/>
              <a:pathLst>
                <a:path w="2861945">
                  <a:moveTo>
                    <a:pt x="0" y="0"/>
                  </a:moveTo>
                  <a:lnTo>
                    <a:pt x="2861945" y="0"/>
                  </a:lnTo>
                </a:path>
              </a:pathLst>
            </a:custGeom>
            <a:ln w="3175">
              <a:solidFill>
                <a:srgbClr val="97C05B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C07999DA-5840-F1F3-6C0F-F103F730B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172400" y="230181"/>
            <a:ext cx="679475" cy="448804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DF80A5C9-66A0-9BAF-C741-3C5AF041AE98}"/>
              </a:ext>
            </a:extLst>
          </p:cNvPr>
          <p:cNvSpPr txBox="1"/>
          <p:nvPr/>
        </p:nvSpPr>
        <p:spPr>
          <a:xfrm>
            <a:off x="683568" y="422338"/>
            <a:ext cx="2987824" cy="384462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lang="en-US" altLang="ko-KR" sz="2400" b="1" spc="-41" dirty="0">
                <a:solidFill>
                  <a:srgbClr val="004A8F"/>
                </a:solidFill>
                <a:latin typeface="Trebuchet MS"/>
                <a:cs typeface="Trebuchet MS"/>
              </a:rPr>
              <a:t>Major Product</a:t>
            </a:r>
            <a:endParaRPr lang="en-US" altLang="ko-KR" sz="2400" dirty="0">
              <a:latin typeface="Trebuchet MS"/>
              <a:cs typeface="Trebuchet M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351038"/>
            <a:ext cx="2075717" cy="17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66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1395</Words>
  <Application>Microsoft Office PowerPoint</Application>
  <PresentationFormat>화면 슬라이드 쇼(4:3)</PresentationFormat>
  <Paragraphs>614</Paragraphs>
  <Slides>33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8" baseType="lpstr">
      <vt:lpstr>Adobe 고딕 Std B</vt:lpstr>
      <vt:lpstr>Noto Sans Demilight</vt:lpstr>
      <vt:lpstr>돋움</vt:lpstr>
      <vt:lpstr>맑은 고딕</vt:lpstr>
      <vt:lpstr>한컴산뜻돋움</vt:lpstr>
      <vt:lpstr>휴먼엑스포</vt:lpstr>
      <vt:lpstr>Arial</vt:lpstr>
      <vt:lpstr>Impact</vt:lpstr>
      <vt:lpstr>Lucida Sans Unicode</vt:lpstr>
      <vt:lpstr>Tahoma</vt:lpstr>
      <vt:lpstr>Times New Roman</vt:lpstr>
      <vt:lpstr>Trebuchet MS</vt:lpstr>
      <vt:lpstr>Wingdings</vt:lpstr>
      <vt:lpstr>Wingdings 3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LLL</dc:creator>
  <cp:lastModifiedBy>USER</cp:lastModifiedBy>
  <cp:revision>1521</cp:revision>
  <cp:lastPrinted>2024-09-06T04:45:27Z</cp:lastPrinted>
  <dcterms:created xsi:type="dcterms:W3CDTF">2008-06-03T23:08:43Z</dcterms:created>
  <dcterms:modified xsi:type="dcterms:W3CDTF">2025-08-27T00:09:11Z</dcterms:modified>
  <cp:version/>
</cp:coreProperties>
</file>